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Lst>
  <p:sldSz cy="10287000" cx="18288000"/>
  <p:notesSz cx="6858000" cy="9144000"/>
  <p:embeddedFontLst>
    <p:embeddedFont>
      <p:font typeface="Arimo"/>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44" roundtripDataSignature="AMtx7mjsywL/ewq1mXSxUbFHmikumcd02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BA64A66-50EA-4D5B-8CB9-9FB45BBCF11E}">
  <a:tblStyle styleId="{2BA64A66-50EA-4D5B-8CB9-9FB45BBCF11E}"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Arimo-regular.fntdata"/><Relationship Id="rId20" Type="http://schemas.openxmlformats.org/officeDocument/2006/relationships/slide" Target="slides/slide14.xml"/><Relationship Id="rId42" Type="http://schemas.openxmlformats.org/officeDocument/2006/relationships/font" Target="fonts/Arimo-italic.fntdata"/><Relationship Id="rId41" Type="http://schemas.openxmlformats.org/officeDocument/2006/relationships/font" Target="fonts/Arimo-bold.fntdata"/><Relationship Id="rId22" Type="http://schemas.openxmlformats.org/officeDocument/2006/relationships/slide" Target="slides/slide16.xml"/><Relationship Id="rId44" Type="http://customschemas.google.com/relationships/presentationmetadata" Target="metadata"/><Relationship Id="rId21" Type="http://schemas.openxmlformats.org/officeDocument/2006/relationships/slide" Target="slides/slide15.xml"/><Relationship Id="rId43" Type="http://schemas.openxmlformats.org/officeDocument/2006/relationships/font" Target="fonts/Arimo-bold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1.png>
</file>

<file path=ppt/media/image12.png>
</file>

<file path=ppt/media/image14.png>
</file>

<file path=ppt/media/image2.png>
</file>

<file path=ppt/media/image3.png>
</file>

<file path=ppt/media/image4.png>
</file>

<file path=ppt/media/image5.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p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p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p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p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p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p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3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3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3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4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44"/>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4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4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4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45"/>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45"/>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4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4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4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6"/>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6"/>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3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3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3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38"/>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38"/>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3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3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3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3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39"/>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39"/>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3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3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3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4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40"/>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40"/>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40"/>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40"/>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4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4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4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4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4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4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4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42"/>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42"/>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42"/>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4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4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4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43"/>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43"/>
          <p:cNvSpPr/>
          <p:nvPr>
            <p:ph idx="2" type="pic"/>
          </p:nvPr>
        </p:nvSpPr>
        <p:spPr>
          <a:xfrm>
            <a:off x="1792288" y="612775"/>
            <a:ext cx="5486400" cy="4114800"/>
          </a:xfrm>
          <a:prstGeom prst="rect">
            <a:avLst/>
          </a:prstGeom>
          <a:noFill/>
          <a:ln>
            <a:noFill/>
          </a:ln>
        </p:spPr>
      </p:sp>
      <p:sp>
        <p:nvSpPr>
          <p:cNvPr id="64" name="Google Shape;64;p43"/>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4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4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4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3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3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3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3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3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1.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8.png"/><Relationship Id="rId4" Type="http://schemas.openxmlformats.org/officeDocument/2006/relationships/hyperlink" Target="https://drive.google.com/file/d/1HJJtvLBa-Mbzw3Q4G2fy3HJabE2A1O8U/view?usp=sharin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8.png"/><Relationship Id="rId4" Type="http://schemas.openxmlformats.org/officeDocument/2006/relationships/hyperlink" Target="https://drive.google.com/file/d/1hftnEKo--FoM9_d6L01D0O2qTox89il5/view?usp=sharing"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8.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8.png"/><Relationship Id="rId4" Type="http://schemas.openxmlformats.org/officeDocument/2006/relationships/hyperlink" Target="https://drive.google.com/file/d/1EbX3dYtXo_nNZp8crNCo2Nh-E5wcdk-o/view?usp=sharing"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8.png"/><Relationship Id="rId4" Type="http://schemas.openxmlformats.org/officeDocument/2006/relationships/hyperlink" Target="https://drive.google.com/file/d/1EbX3dYtXo_nNZp8crNCo2Nh-E5wcdk-o/view?usp=sharing"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8.png"/><Relationship Id="rId4" Type="http://schemas.openxmlformats.org/officeDocument/2006/relationships/hyperlink" Target="https://drive.google.com/file/d/1Gtddp6xhWeUcFstrXLYaHyNuGsl7fr8o/view?usp=sharing"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p:nvPr/>
        </p:nvSpPr>
        <p:spPr>
          <a:xfrm rot="-147453">
            <a:off x="-212140" y="-387358"/>
            <a:ext cx="18712279" cy="11061715"/>
          </a:xfrm>
          <a:custGeom>
            <a:rect b="b" l="l" r="r" t="t"/>
            <a:pathLst>
              <a:path extrusionOk="0" h="11061715" w="18712279">
                <a:moveTo>
                  <a:pt x="441100" y="0"/>
                </a:moveTo>
                <a:lnTo>
                  <a:pt x="18712280" y="784177"/>
                </a:lnTo>
                <a:lnTo>
                  <a:pt x="18271180" y="11061716"/>
                </a:lnTo>
                <a:lnTo>
                  <a:pt x="0" y="10277539"/>
                </a:lnTo>
                <a:lnTo>
                  <a:pt x="441100" y="0"/>
                </a:lnTo>
                <a:close/>
              </a:path>
            </a:pathLst>
          </a:custGeom>
          <a:blipFill rotWithShape="1">
            <a:blip r:embed="rId3">
              <a:alphaModFix/>
            </a:blip>
            <a:stretch>
              <a:fillRect b="-49087" l="-9548" r="-62592" t="-14707"/>
            </a:stretch>
          </a:blipFill>
          <a:ln>
            <a:noFill/>
          </a:ln>
        </p:spPr>
      </p:sp>
      <p:sp>
        <p:nvSpPr>
          <p:cNvPr id="85" name="Google Shape;85;p1"/>
          <p:cNvSpPr/>
          <p:nvPr/>
        </p:nvSpPr>
        <p:spPr>
          <a:xfrm>
            <a:off x="1564160" y="1182238"/>
            <a:ext cx="324049" cy="402318"/>
          </a:xfrm>
          <a:custGeom>
            <a:rect b="b" l="l" r="r" t="t"/>
            <a:pathLst>
              <a:path extrusionOk="0" h="402318" w="324049">
                <a:moveTo>
                  <a:pt x="0" y="0"/>
                </a:moveTo>
                <a:lnTo>
                  <a:pt x="324049" y="0"/>
                </a:lnTo>
                <a:lnTo>
                  <a:pt x="324049" y="402318"/>
                </a:lnTo>
                <a:lnTo>
                  <a:pt x="0" y="402318"/>
                </a:lnTo>
                <a:lnTo>
                  <a:pt x="0" y="0"/>
                </a:lnTo>
                <a:close/>
              </a:path>
            </a:pathLst>
          </a:custGeom>
          <a:blipFill rotWithShape="1">
            <a:blip r:embed="rId4">
              <a:alphaModFix/>
            </a:blip>
            <a:stretch>
              <a:fillRect b="0" l="0" r="0" t="0"/>
            </a:stretch>
          </a:blipFill>
          <a:ln>
            <a:noFill/>
          </a:ln>
        </p:spPr>
      </p:sp>
      <p:cxnSp>
        <p:nvCxnSpPr>
          <p:cNvPr id="86" name="Google Shape;86;p1"/>
          <p:cNvCxnSpPr/>
          <p:nvPr/>
        </p:nvCxnSpPr>
        <p:spPr>
          <a:xfrm>
            <a:off x="1564160" y="6931968"/>
            <a:ext cx="9526284" cy="0"/>
          </a:xfrm>
          <a:prstGeom prst="straightConnector1">
            <a:avLst/>
          </a:prstGeom>
          <a:noFill/>
          <a:ln cap="rnd" cmpd="sng" w="76200">
            <a:solidFill>
              <a:srgbClr val="F5F5F5"/>
            </a:solidFill>
            <a:prstDash val="solid"/>
            <a:round/>
            <a:headEnd len="sm" w="sm" type="none"/>
            <a:tailEnd len="sm" w="sm" type="none"/>
          </a:ln>
        </p:spPr>
      </p:cxnSp>
      <p:sp>
        <p:nvSpPr>
          <p:cNvPr id="87" name="Google Shape;87;p1"/>
          <p:cNvSpPr txBox="1"/>
          <p:nvPr/>
        </p:nvSpPr>
        <p:spPr>
          <a:xfrm>
            <a:off x="1564160" y="5013259"/>
            <a:ext cx="10375827" cy="1715229"/>
          </a:xfrm>
          <a:prstGeom prst="rect">
            <a:avLst/>
          </a:prstGeom>
          <a:noFill/>
          <a:ln>
            <a:noFill/>
          </a:ln>
        </p:spPr>
        <p:txBody>
          <a:bodyPr anchorCtr="0" anchor="t" bIns="0" lIns="0" spcFirstLastPara="1" rIns="0" wrap="square" tIns="0">
            <a:spAutoFit/>
          </a:bodyPr>
          <a:lstStyle/>
          <a:p>
            <a:pPr indent="0" lvl="0" marL="0" marR="0" rtl="0" algn="just">
              <a:lnSpc>
                <a:spcPct val="736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88" name="Google Shape;88;p1"/>
          <p:cNvSpPr txBox="1"/>
          <p:nvPr/>
        </p:nvSpPr>
        <p:spPr>
          <a:xfrm>
            <a:off x="1619281" y="7254681"/>
            <a:ext cx="5132793" cy="352709"/>
          </a:xfrm>
          <a:prstGeom prst="rect">
            <a:avLst/>
          </a:prstGeom>
          <a:noFill/>
          <a:ln>
            <a:noFill/>
          </a:ln>
        </p:spPr>
        <p:txBody>
          <a:bodyPr anchorCtr="0" anchor="t" bIns="0" lIns="0" spcFirstLastPara="1" rIns="0" wrap="square" tIns="0">
            <a:spAutoFit/>
          </a:bodyPr>
          <a:lstStyle/>
          <a:p>
            <a:pPr indent="0" lvl="0" marL="0" marR="0" rtl="0" algn="l">
              <a:lnSpc>
                <a:spcPct val="110014"/>
              </a:lnSpc>
              <a:spcBef>
                <a:spcPts val="0"/>
              </a:spcBef>
              <a:spcAft>
                <a:spcPts val="0"/>
              </a:spcAft>
              <a:buNone/>
            </a:pPr>
            <a:r>
              <a:rPr b="0" i="0" lang="en-US" sz="2137" u="none" cap="none" strike="noStrike">
                <a:solidFill>
                  <a:srgbClr val="FFFFFF"/>
                </a:solidFill>
                <a:latin typeface="Arial"/>
                <a:ea typeface="Arial"/>
                <a:cs typeface="Arial"/>
                <a:sym typeface="Arial"/>
              </a:rPr>
              <a:t>bBy Pranav Jadhav</a:t>
            </a:r>
            <a:endParaRPr/>
          </a:p>
        </p:txBody>
      </p:sp>
      <p:sp>
        <p:nvSpPr>
          <p:cNvPr id="89" name="Google Shape;89;p1"/>
          <p:cNvSpPr txBox="1"/>
          <p:nvPr/>
        </p:nvSpPr>
        <p:spPr>
          <a:xfrm>
            <a:off x="1028700" y="3746855"/>
            <a:ext cx="10229988" cy="3185113"/>
          </a:xfrm>
          <a:prstGeom prst="rect">
            <a:avLst/>
          </a:prstGeom>
          <a:noFill/>
          <a:ln>
            <a:noFill/>
          </a:ln>
        </p:spPr>
        <p:txBody>
          <a:bodyPr anchorCtr="0" anchor="t" bIns="0" lIns="0" spcFirstLastPara="1" rIns="0" wrap="square" tIns="0">
            <a:spAutoFit/>
          </a:bodyPr>
          <a:lstStyle/>
          <a:p>
            <a:pPr indent="0" lvl="0" marL="0" marR="0" rtl="0" algn="ctr">
              <a:lnSpc>
                <a:spcPct val="109998"/>
              </a:lnSpc>
              <a:spcBef>
                <a:spcPts val="0"/>
              </a:spcBef>
              <a:spcAft>
                <a:spcPts val="0"/>
              </a:spcAft>
              <a:buNone/>
            </a:pPr>
            <a:r>
              <a:rPr b="0" i="0" lang="en-US" sz="5701" u="none" cap="none" strike="noStrike">
                <a:solidFill>
                  <a:srgbClr val="FFFFFF"/>
                </a:solidFill>
                <a:latin typeface="Arial"/>
                <a:ea typeface="Arial"/>
                <a:cs typeface="Arial"/>
                <a:sym typeface="Arial"/>
              </a:rPr>
              <a:t>OPERATION ANALYTICS AND INVESTIGATION METRIC SPIKE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10"/>
          <p:cNvSpPr/>
          <p:nvPr/>
        </p:nvSpPr>
        <p:spPr>
          <a:xfrm rot="-147453">
            <a:off x="-212140" y="-387358"/>
            <a:ext cx="18712279" cy="11061715"/>
          </a:xfrm>
          <a:custGeom>
            <a:rect b="b" l="l" r="r" t="t"/>
            <a:pathLst>
              <a:path extrusionOk="0" h="11061715" w="18712279">
                <a:moveTo>
                  <a:pt x="441100" y="0"/>
                </a:moveTo>
                <a:lnTo>
                  <a:pt x="18712280" y="784177"/>
                </a:lnTo>
                <a:lnTo>
                  <a:pt x="18271180" y="11061716"/>
                </a:lnTo>
                <a:lnTo>
                  <a:pt x="0" y="10277539"/>
                </a:lnTo>
                <a:lnTo>
                  <a:pt x="441100" y="0"/>
                </a:lnTo>
                <a:close/>
              </a:path>
            </a:pathLst>
          </a:custGeom>
          <a:blipFill rotWithShape="1">
            <a:blip r:embed="rId3">
              <a:alphaModFix/>
            </a:blip>
            <a:stretch>
              <a:fillRect b="-49087" l="-9548" r="-62592" t="-14707"/>
            </a:stretch>
          </a:blipFill>
          <a:ln>
            <a:noFill/>
          </a:ln>
        </p:spPr>
      </p:sp>
      <p:graphicFrame>
        <p:nvGraphicFramePr>
          <p:cNvPr id="196" name="Google Shape;196;p10"/>
          <p:cNvGraphicFramePr/>
          <p:nvPr/>
        </p:nvGraphicFramePr>
        <p:xfrm>
          <a:off x="2096818" y="2595142"/>
          <a:ext cx="3000000" cy="3000000"/>
        </p:xfrm>
        <a:graphic>
          <a:graphicData uri="http://schemas.openxmlformats.org/drawingml/2006/table">
            <a:tbl>
              <a:tblPr>
                <a:noFill/>
                <a:tableStyleId>{2BA64A66-50EA-4D5B-8CB9-9FB45BBCF11E}</a:tableStyleId>
              </a:tblPr>
              <a:tblGrid>
                <a:gridCol w="3032500"/>
                <a:gridCol w="3032500"/>
                <a:gridCol w="3032500"/>
                <a:gridCol w="3032500"/>
                <a:gridCol w="3032500"/>
              </a:tblGrid>
              <a:tr h="1273925">
                <a:tc>
                  <a:txBody>
                    <a:bodyPr/>
                    <a:lstStyle/>
                    <a:p>
                      <a:pPr indent="0" lvl="0" marL="0" marR="0" rtl="0" algn="ctr">
                        <a:lnSpc>
                          <a:spcPct val="140017"/>
                        </a:lnSpc>
                        <a:spcBef>
                          <a:spcPts val="0"/>
                        </a:spcBef>
                        <a:spcAft>
                          <a:spcPts val="0"/>
                        </a:spcAft>
                        <a:buNone/>
                      </a:pPr>
                      <a:r>
                        <a:rPr lang="en-US" sz="2299" u="none" cap="none" strike="noStrike">
                          <a:solidFill>
                            <a:srgbClr val="000000"/>
                          </a:solidFill>
                          <a:latin typeface="Arial"/>
                          <a:ea typeface="Arial"/>
                          <a:cs typeface="Arial"/>
                          <a:sym typeface="Arial"/>
                        </a:rPr>
                        <a:t>Ds</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solidFill>
                      <a:srgbClr val="FFEBCD"/>
                    </a:solidFill>
                  </a:tcPr>
                </a:tc>
                <a:tc>
                  <a:txBody>
                    <a:bodyPr/>
                    <a:lstStyle/>
                    <a:p>
                      <a:pPr indent="0" lvl="0" marL="0" marR="0" rtl="0" algn="ctr">
                        <a:lnSpc>
                          <a:spcPct val="140017"/>
                        </a:lnSpc>
                        <a:spcBef>
                          <a:spcPts val="0"/>
                        </a:spcBef>
                        <a:spcAft>
                          <a:spcPts val="0"/>
                        </a:spcAft>
                        <a:buNone/>
                      </a:pPr>
                      <a:r>
                        <a:rPr lang="en-US" sz="2299" u="none" cap="none" strike="noStrike">
                          <a:solidFill>
                            <a:srgbClr val="000000"/>
                          </a:solidFill>
                          <a:latin typeface="Arial"/>
                          <a:ea typeface="Arial"/>
                          <a:cs typeface="Arial"/>
                          <a:sym typeface="Arial"/>
                        </a:rPr>
                        <a:t>No_of_jobs_reviewd</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solidFill>
                      <a:srgbClr val="FFEBCD"/>
                    </a:solidFill>
                  </a:tcPr>
                </a:tc>
                <a:tc>
                  <a:txBody>
                    <a:bodyPr/>
                    <a:lstStyle/>
                    <a:p>
                      <a:pPr indent="0" lvl="0" marL="0" marR="0" rtl="0" algn="ctr">
                        <a:lnSpc>
                          <a:spcPct val="140017"/>
                        </a:lnSpc>
                        <a:spcBef>
                          <a:spcPts val="0"/>
                        </a:spcBef>
                        <a:spcAft>
                          <a:spcPts val="0"/>
                        </a:spcAft>
                        <a:buNone/>
                      </a:pPr>
                      <a:r>
                        <a:rPr lang="en-US" sz="2299" u="none" cap="none" strike="noStrike">
                          <a:solidFill>
                            <a:srgbClr val="000000"/>
                          </a:solidFill>
                          <a:latin typeface="Arial"/>
                          <a:ea typeface="Arial"/>
                          <a:cs typeface="Arial"/>
                          <a:sym typeface="Arial"/>
                        </a:rPr>
                        <a:t>Daily_average</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solidFill>
                      <a:srgbClr val="FFEBCD"/>
                    </a:solidFill>
                  </a:tcPr>
                </a:tc>
                <a:tc>
                  <a:txBody>
                    <a:bodyPr/>
                    <a:lstStyle/>
                    <a:p>
                      <a:pPr indent="0" lvl="0" marL="0" marR="0" rtl="0" algn="ctr">
                        <a:lnSpc>
                          <a:spcPct val="140017"/>
                        </a:lnSpc>
                        <a:spcBef>
                          <a:spcPts val="0"/>
                        </a:spcBef>
                        <a:spcAft>
                          <a:spcPts val="0"/>
                        </a:spcAft>
                        <a:buNone/>
                      </a:pPr>
                      <a:r>
                        <a:rPr lang="en-US" sz="2299" u="none" cap="none" strike="noStrike">
                          <a:solidFill>
                            <a:srgbClr val="000000"/>
                          </a:solidFill>
                          <a:latin typeface="Arial"/>
                          <a:ea typeface="Arial"/>
                          <a:cs typeface="Arial"/>
                          <a:sym typeface="Arial"/>
                        </a:rPr>
                        <a:t>Rolling_average_1</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solidFill>
                      <a:srgbClr val="FFEBCD"/>
                    </a:solidFill>
                  </a:tcPr>
                </a:tc>
                <a:tc>
                  <a:txBody>
                    <a:bodyPr/>
                    <a:lstStyle/>
                    <a:p>
                      <a:pPr indent="0" lvl="0" marL="0" marR="0" rtl="0" algn="ctr">
                        <a:lnSpc>
                          <a:spcPct val="140017"/>
                        </a:lnSpc>
                        <a:spcBef>
                          <a:spcPts val="0"/>
                        </a:spcBef>
                        <a:spcAft>
                          <a:spcPts val="0"/>
                        </a:spcAft>
                        <a:buNone/>
                      </a:pPr>
                      <a:r>
                        <a:rPr lang="en-US" sz="2299" u="none" cap="none" strike="noStrike">
                          <a:solidFill>
                            <a:srgbClr val="000000"/>
                          </a:solidFill>
                          <a:latin typeface="Arial"/>
                          <a:ea typeface="Arial"/>
                          <a:cs typeface="Arial"/>
                          <a:sym typeface="Arial"/>
                        </a:rPr>
                        <a:t>Rolling_average_7</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solidFill>
                      <a:srgbClr val="FFEBCD"/>
                    </a:solidFill>
                  </a:tcPr>
                </a:tc>
              </a:tr>
              <a:tr h="925425">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11/25/2020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1.0000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1.0000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1.0000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r>
              <a:tr h="925425">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11/26/2020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1.0000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1.0000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1.0000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r>
              <a:tr h="925425">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11/27/2020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1.0000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1.0000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1.0000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r>
              <a:tr h="925425">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11/28/2020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2</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2.0000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1.5000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1.2500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r>
              <a:tr h="925425">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11/29/2020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1.0000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1.5000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1.2000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r>
              <a:tr h="925425">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11/30/2020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2</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2.0000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1.5000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1.3333</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r>
            </a:tbl>
          </a:graphicData>
        </a:graphic>
      </p:graphicFrame>
      <p:sp>
        <p:nvSpPr>
          <p:cNvPr id="197" name="Google Shape;197;p10"/>
          <p:cNvSpPr txBox="1"/>
          <p:nvPr/>
        </p:nvSpPr>
        <p:spPr>
          <a:xfrm>
            <a:off x="3422550" y="1585492"/>
            <a:ext cx="11442900" cy="100965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6600" u="none" cap="none" strike="noStrike">
                <a:solidFill>
                  <a:srgbClr val="FFFFFF"/>
                </a:solidFill>
                <a:latin typeface="Arial"/>
                <a:ea typeface="Arial"/>
                <a:cs typeface="Arial"/>
                <a:sym typeface="Arial"/>
              </a:rPr>
              <a:t>RESLUT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11"/>
          <p:cNvSpPr/>
          <p:nvPr/>
        </p:nvSpPr>
        <p:spPr>
          <a:xfrm rot="-147453">
            <a:off x="-212140" y="-387358"/>
            <a:ext cx="18712279" cy="11061715"/>
          </a:xfrm>
          <a:custGeom>
            <a:rect b="b" l="l" r="r" t="t"/>
            <a:pathLst>
              <a:path extrusionOk="0" h="11061715" w="18712279">
                <a:moveTo>
                  <a:pt x="441100" y="0"/>
                </a:moveTo>
                <a:lnTo>
                  <a:pt x="18712280" y="784177"/>
                </a:lnTo>
                <a:lnTo>
                  <a:pt x="18271180" y="11061716"/>
                </a:lnTo>
                <a:lnTo>
                  <a:pt x="0" y="10277539"/>
                </a:lnTo>
                <a:lnTo>
                  <a:pt x="441100" y="0"/>
                </a:lnTo>
                <a:close/>
              </a:path>
            </a:pathLst>
          </a:custGeom>
          <a:blipFill rotWithShape="1">
            <a:blip r:embed="rId3">
              <a:alphaModFix/>
            </a:blip>
            <a:stretch>
              <a:fillRect b="-49087" l="-9548" r="-62592" t="-14707"/>
            </a:stretch>
          </a:blipFill>
          <a:ln>
            <a:noFill/>
          </a:ln>
        </p:spPr>
      </p:sp>
      <p:sp>
        <p:nvSpPr>
          <p:cNvPr id="203" name="Google Shape;203;p11"/>
          <p:cNvSpPr txBox="1"/>
          <p:nvPr/>
        </p:nvSpPr>
        <p:spPr>
          <a:xfrm>
            <a:off x="3422550" y="1585492"/>
            <a:ext cx="11442900" cy="100965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6600" u="none" cap="none" strike="noStrike">
                <a:solidFill>
                  <a:srgbClr val="FFFFFF"/>
                </a:solidFill>
                <a:latin typeface="Arial"/>
                <a:ea typeface="Arial"/>
                <a:cs typeface="Arial"/>
                <a:sym typeface="Arial"/>
              </a:rPr>
              <a:t>VISUALIZATION</a:t>
            </a:r>
            <a:endParaRPr/>
          </a:p>
        </p:txBody>
      </p:sp>
      <p:pic>
        <p:nvPicPr>
          <p:cNvPr id="204" name="Google Shape;204;p11"/>
          <p:cNvPicPr preferRelativeResize="0"/>
          <p:nvPr/>
        </p:nvPicPr>
        <p:blipFill rotWithShape="1">
          <a:blip r:embed="rId4">
            <a:alphaModFix/>
          </a:blip>
          <a:srcRect b="0" l="0" r="0" t="0"/>
          <a:stretch/>
        </p:blipFill>
        <p:spPr>
          <a:xfrm>
            <a:off x="184052" y="1430538"/>
            <a:ext cx="18627544" cy="995023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12"/>
          <p:cNvSpPr/>
          <p:nvPr/>
        </p:nvSpPr>
        <p:spPr>
          <a:xfrm rot="-147453">
            <a:off x="-212140" y="-387358"/>
            <a:ext cx="18712279" cy="11061715"/>
          </a:xfrm>
          <a:custGeom>
            <a:rect b="b" l="l" r="r" t="t"/>
            <a:pathLst>
              <a:path extrusionOk="0" h="11061715" w="18712279">
                <a:moveTo>
                  <a:pt x="441100" y="0"/>
                </a:moveTo>
                <a:lnTo>
                  <a:pt x="18712280" y="784177"/>
                </a:lnTo>
                <a:lnTo>
                  <a:pt x="18271180" y="11061716"/>
                </a:lnTo>
                <a:lnTo>
                  <a:pt x="0" y="10277539"/>
                </a:lnTo>
                <a:lnTo>
                  <a:pt x="441100" y="0"/>
                </a:lnTo>
                <a:close/>
              </a:path>
            </a:pathLst>
          </a:custGeom>
          <a:blipFill rotWithShape="1">
            <a:blip r:embed="rId3">
              <a:alphaModFix/>
            </a:blip>
            <a:stretch>
              <a:fillRect b="-49087" l="-9548" r="-62592" t="-14707"/>
            </a:stretch>
          </a:blipFill>
          <a:ln>
            <a:noFill/>
          </a:ln>
        </p:spPr>
      </p:sp>
      <p:sp>
        <p:nvSpPr>
          <p:cNvPr id="210" name="Google Shape;210;p12"/>
          <p:cNvSpPr txBox="1"/>
          <p:nvPr/>
        </p:nvSpPr>
        <p:spPr>
          <a:xfrm>
            <a:off x="3422550" y="1585492"/>
            <a:ext cx="11442900" cy="100965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6600" u="none" cap="none" strike="noStrike">
                <a:solidFill>
                  <a:srgbClr val="FFFFFF"/>
                </a:solidFill>
                <a:latin typeface="Arial"/>
                <a:ea typeface="Arial"/>
                <a:cs typeface="Arial"/>
                <a:sym typeface="Arial"/>
              </a:rPr>
              <a:t>VISUALIZATION</a:t>
            </a:r>
            <a:endParaRPr/>
          </a:p>
        </p:txBody>
      </p:sp>
      <p:sp>
        <p:nvSpPr>
          <p:cNvPr id="211" name="Google Shape;211;p12"/>
          <p:cNvSpPr txBox="1"/>
          <p:nvPr/>
        </p:nvSpPr>
        <p:spPr>
          <a:xfrm>
            <a:off x="791323" y="4063702"/>
            <a:ext cx="16806517" cy="3788044"/>
          </a:xfrm>
          <a:prstGeom prst="rect">
            <a:avLst/>
          </a:prstGeom>
          <a:noFill/>
          <a:ln>
            <a:noFill/>
          </a:ln>
        </p:spPr>
        <p:txBody>
          <a:bodyPr anchorCtr="0" anchor="t" bIns="0" lIns="0" spcFirstLastPara="1" rIns="0" wrap="square" tIns="0">
            <a:spAutoFit/>
          </a:bodyPr>
          <a:lstStyle/>
          <a:p>
            <a:pPr indent="-277645" lvl="1" marL="555291" marR="0" rtl="0" algn="ctr">
              <a:lnSpc>
                <a:spcPct val="110035"/>
              </a:lnSpc>
              <a:spcBef>
                <a:spcPts val="0"/>
              </a:spcBef>
              <a:spcAft>
                <a:spcPts val="0"/>
              </a:spcAft>
              <a:buClr>
                <a:srgbClr val="FFFFFF"/>
              </a:buClr>
              <a:buSzPts val="2571"/>
              <a:buFont typeface="Arimo"/>
              <a:buAutoNum type="arabicPeriod"/>
            </a:pPr>
            <a:r>
              <a:rPr b="0" i="0" lang="en-US" sz="2571" u="none" cap="none" strike="noStrike">
                <a:solidFill>
                  <a:srgbClr val="FFFFFF"/>
                </a:solidFill>
                <a:latin typeface="Arimo"/>
                <a:ea typeface="Arimo"/>
                <a:cs typeface="Arimo"/>
                <a:sym typeface="Arimo"/>
              </a:rPr>
              <a:t>LOOKING AT THE VISUALIZATION ABOVE. WE CAN CLEARLY SEE THAT DAILY AVERAGE LINE IS PLOTTED SAME WAY AS THE JOB COUNT LINE, BUT THAT NOT THE CASE WITH THE ROLLING AVERAGES.</a:t>
            </a:r>
            <a:endParaRPr/>
          </a:p>
          <a:p>
            <a:pPr indent="-277645" lvl="1" marL="555291" marR="0" rtl="0" algn="ctr">
              <a:lnSpc>
                <a:spcPct val="110035"/>
              </a:lnSpc>
              <a:spcBef>
                <a:spcPts val="0"/>
              </a:spcBef>
              <a:spcAft>
                <a:spcPts val="0"/>
              </a:spcAft>
              <a:buClr>
                <a:srgbClr val="FFFFFF"/>
              </a:buClr>
              <a:buSzPts val="2571"/>
              <a:buFont typeface="Arimo"/>
              <a:buAutoNum type="arabicPeriod"/>
            </a:pPr>
            <a:r>
              <a:rPr b="0" i="0" lang="en-US" sz="2571" u="none" cap="none" strike="noStrike">
                <a:solidFill>
                  <a:srgbClr val="FFFFFF"/>
                </a:solidFill>
                <a:latin typeface="Arimo"/>
                <a:ea typeface="Arimo"/>
                <a:cs typeface="Arimo"/>
                <a:sym typeface="Arimo"/>
              </a:rPr>
              <a:t>TREND IDENTIFICATION IS NEARLY IMPOSSIBLE IN THE JOB_COUNT OR THE DAILY AVERAGES PLOT, SIMILARLY WE CAN IDENTIFY THE TRENDS IN THE ROLLING AVERAGES.</a:t>
            </a:r>
            <a:endParaRPr/>
          </a:p>
          <a:p>
            <a:pPr indent="-277645" lvl="1" marL="555291" marR="0" rtl="0" algn="ctr">
              <a:lnSpc>
                <a:spcPct val="110035"/>
              </a:lnSpc>
              <a:spcBef>
                <a:spcPts val="0"/>
              </a:spcBef>
              <a:spcAft>
                <a:spcPts val="0"/>
              </a:spcAft>
              <a:buClr>
                <a:srgbClr val="FFFFFF"/>
              </a:buClr>
              <a:buSzPts val="2571"/>
              <a:buFont typeface="Arimo"/>
              <a:buAutoNum type="arabicPeriod"/>
            </a:pPr>
            <a:r>
              <a:rPr b="0" i="0" lang="en-US" sz="2571" u="none" cap="none" strike="noStrike">
                <a:solidFill>
                  <a:srgbClr val="FFFFFF"/>
                </a:solidFill>
                <a:latin typeface="Arimo"/>
                <a:ea typeface="Arimo"/>
                <a:cs typeface="Arimo"/>
                <a:sym typeface="Arimo"/>
              </a:rPr>
              <a:t>ROLLING AVERAGES SMOOTHENS THE LINES AND HELP US TO IDENTIFY TRENDS AND ANSWERS THE QUESTIONS, LIKE HOW IS THE PROGRESS, OR WHERE WAS THE FALL.</a:t>
            </a:r>
            <a:endParaRPr/>
          </a:p>
          <a:p>
            <a:pPr indent="-277645" lvl="1" marL="555291" marR="0" rtl="0" algn="ctr">
              <a:lnSpc>
                <a:spcPct val="110035"/>
              </a:lnSpc>
              <a:spcBef>
                <a:spcPts val="0"/>
              </a:spcBef>
              <a:spcAft>
                <a:spcPts val="0"/>
              </a:spcAft>
              <a:buClr>
                <a:srgbClr val="FFFFFF"/>
              </a:buClr>
              <a:buSzPts val="2571"/>
              <a:buFont typeface="Arimo"/>
              <a:buAutoNum type="arabicPeriod"/>
            </a:pPr>
            <a:r>
              <a:rPr b="0" i="0" lang="en-US" sz="2571" u="none" cap="none" strike="noStrike">
                <a:solidFill>
                  <a:srgbClr val="FFFFFF"/>
                </a:solidFill>
                <a:latin typeface="Arimo"/>
                <a:ea typeface="Arimo"/>
                <a:cs typeface="Arimo"/>
                <a:sym typeface="Arimo"/>
              </a:rPr>
              <a:t>THE NUMBER OF PRECEDENCE IS DECIDED ACCORDING TO NEED, LIKELY FOR THIS DATA NEITHER THE DAILY AVERAGE NOR THE 1MONTH ROLLING AVERAGE WILL WORK. </a:t>
            </a:r>
            <a:endParaRPr/>
          </a:p>
          <a:p>
            <a:pPr indent="-277645" lvl="1" marL="555291" marR="0" rtl="0" algn="ctr">
              <a:lnSpc>
                <a:spcPct val="110035"/>
              </a:lnSpc>
              <a:spcBef>
                <a:spcPts val="0"/>
              </a:spcBef>
              <a:spcAft>
                <a:spcPts val="0"/>
              </a:spcAft>
              <a:buClr>
                <a:srgbClr val="FFFFFF"/>
              </a:buClr>
              <a:buSzPts val="2571"/>
              <a:buFont typeface="Arimo"/>
              <a:buAutoNum type="arabicPeriod"/>
            </a:pPr>
            <a:r>
              <a:rPr b="0" i="0" lang="en-US" sz="2571" u="none" cap="none" strike="noStrike">
                <a:solidFill>
                  <a:srgbClr val="FFFFFF"/>
                </a:solidFill>
                <a:latin typeface="Arimo"/>
                <a:ea typeface="Arimo"/>
                <a:cs typeface="Arimo"/>
                <a:sym typeface="Arimo"/>
              </a:rPr>
              <a:t>SO WOULD PREFER THE 7 DAYS ROLLING AVERAGE OVER DAILY AVERAGE.</a:t>
            </a:r>
            <a:endParaRPr/>
          </a:p>
          <a:p>
            <a:pPr indent="0" lvl="0" marL="0" marR="0" rtl="0" algn="ctr">
              <a:lnSpc>
                <a:spcPct val="57409"/>
              </a:lnSpc>
              <a:spcBef>
                <a:spcPts val="0"/>
              </a:spcBef>
              <a:spcAft>
                <a:spcPts val="0"/>
              </a:spcAft>
              <a:buNone/>
            </a:pPr>
            <a:r>
              <a:t/>
            </a:r>
            <a:endParaRPr b="0" i="0" sz="2571" u="none" cap="none" strike="noStrike">
              <a:solidFill>
                <a:srgbClr val="FFFFFF"/>
              </a:solidFill>
              <a:latin typeface="Arimo"/>
              <a:ea typeface="Arimo"/>
              <a:cs typeface="Arimo"/>
              <a:sym typeface="Arim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5"/>
        </a:solidFill>
      </p:bgPr>
    </p:bg>
    <p:spTree>
      <p:nvGrpSpPr>
        <p:cNvPr id="215" name="Shape 215"/>
        <p:cNvGrpSpPr/>
        <p:nvPr/>
      </p:nvGrpSpPr>
      <p:grpSpPr>
        <a:xfrm>
          <a:off x="0" y="0"/>
          <a:ext cx="0" cy="0"/>
          <a:chOff x="0" y="0"/>
          <a:chExt cx="0" cy="0"/>
        </a:xfrm>
      </p:grpSpPr>
      <p:sp>
        <p:nvSpPr>
          <p:cNvPr id="216" name="Google Shape;216;p13"/>
          <p:cNvSpPr/>
          <p:nvPr/>
        </p:nvSpPr>
        <p:spPr>
          <a:xfrm rot="5015114">
            <a:off x="9740863" y="2343404"/>
            <a:ext cx="15802157" cy="9423832"/>
          </a:xfrm>
          <a:custGeom>
            <a:rect b="b" l="l" r="r" t="t"/>
            <a:pathLst>
              <a:path extrusionOk="0" h="9423832" w="15802157">
                <a:moveTo>
                  <a:pt x="0" y="0"/>
                </a:moveTo>
                <a:lnTo>
                  <a:pt x="15802157" y="0"/>
                </a:lnTo>
                <a:lnTo>
                  <a:pt x="15802157" y="9423832"/>
                </a:lnTo>
                <a:lnTo>
                  <a:pt x="0" y="9423832"/>
                </a:lnTo>
                <a:lnTo>
                  <a:pt x="0" y="0"/>
                </a:lnTo>
                <a:close/>
              </a:path>
            </a:pathLst>
          </a:custGeom>
          <a:blipFill rotWithShape="1">
            <a:blip r:embed="rId3">
              <a:alphaModFix/>
            </a:blip>
            <a:stretch>
              <a:fillRect b="0" l="0" r="0" t="0"/>
            </a:stretch>
          </a:blipFill>
          <a:ln>
            <a:noFill/>
          </a:ln>
        </p:spPr>
      </p:sp>
      <p:grpSp>
        <p:nvGrpSpPr>
          <p:cNvPr id="217" name="Google Shape;217;p13"/>
          <p:cNvGrpSpPr/>
          <p:nvPr/>
        </p:nvGrpSpPr>
        <p:grpSpPr>
          <a:xfrm>
            <a:off x="1337180" y="1587238"/>
            <a:ext cx="15433919" cy="7727546"/>
            <a:chOff x="0" y="-28575"/>
            <a:chExt cx="4064900" cy="2035238"/>
          </a:xfrm>
        </p:grpSpPr>
        <p:sp>
          <p:nvSpPr>
            <p:cNvPr id="218" name="Google Shape;218;p13"/>
            <p:cNvSpPr/>
            <p:nvPr/>
          </p:nvSpPr>
          <p:spPr>
            <a:xfrm>
              <a:off x="0" y="0"/>
              <a:ext cx="4064900" cy="2006663"/>
            </a:xfrm>
            <a:custGeom>
              <a:rect b="b" l="l" r="r" t="t"/>
              <a:pathLst>
                <a:path extrusionOk="0" h="2006663" w="4064900">
                  <a:moveTo>
                    <a:pt x="0" y="0"/>
                  </a:moveTo>
                  <a:lnTo>
                    <a:pt x="4064900" y="0"/>
                  </a:lnTo>
                  <a:lnTo>
                    <a:pt x="4064900" y="2006663"/>
                  </a:lnTo>
                  <a:lnTo>
                    <a:pt x="0" y="2006663"/>
                  </a:lnTo>
                  <a:close/>
                </a:path>
              </a:pathLst>
            </a:custGeom>
            <a:solidFill>
              <a:srgbClr val="F5F5F5"/>
            </a:solidFill>
            <a:ln cap="sq" cmpd="sng" w="38100">
              <a:solidFill>
                <a:srgbClr val="202354"/>
              </a:solidFill>
              <a:prstDash val="solid"/>
              <a:miter lim="8000"/>
              <a:headEnd len="sm" w="sm" type="none"/>
              <a:tailEnd len="sm" w="sm" type="none"/>
            </a:ln>
          </p:spPr>
        </p:sp>
        <p:sp>
          <p:nvSpPr>
            <p:cNvPr id="219" name="Google Shape;219;p13"/>
            <p:cNvSpPr txBox="1"/>
            <p:nvPr/>
          </p:nvSpPr>
          <p:spPr>
            <a:xfrm>
              <a:off x="0" y="-28575"/>
              <a:ext cx="4064900" cy="2035238"/>
            </a:xfrm>
            <a:prstGeom prst="rect">
              <a:avLst/>
            </a:prstGeom>
            <a:noFill/>
            <a:ln>
              <a:noFill/>
            </a:ln>
          </p:spPr>
          <p:txBody>
            <a:bodyPr anchorCtr="0" anchor="ctr" bIns="50800" lIns="50800" spcFirstLastPara="1" rIns="50800" wrap="square" tIns="50800">
              <a:noAutofit/>
            </a:bodyPr>
            <a:lstStyle/>
            <a:p>
              <a:pPr indent="0" lvl="0" marL="0" marR="0" rtl="0" algn="ctr">
                <a:lnSpc>
                  <a:spcPct val="103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20" name="Google Shape;220;p13"/>
          <p:cNvSpPr txBox="1"/>
          <p:nvPr/>
        </p:nvSpPr>
        <p:spPr>
          <a:xfrm>
            <a:off x="1656899" y="3476420"/>
            <a:ext cx="7397240" cy="746474"/>
          </a:xfrm>
          <a:prstGeom prst="rect">
            <a:avLst/>
          </a:prstGeom>
          <a:noFill/>
          <a:ln>
            <a:noFill/>
          </a:ln>
        </p:spPr>
        <p:txBody>
          <a:bodyPr anchorCtr="0" anchor="t" bIns="0" lIns="0" spcFirstLastPara="1" rIns="0" wrap="square" tIns="0">
            <a:spAutoFit/>
          </a:bodyPr>
          <a:lstStyle/>
          <a:p>
            <a:pPr indent="0" lvl="0" marL="0" marR="0" rtl="0" algn="just">
              <a:lnSpc>
                <a:spcPct val="109993"/>
              </a:lnSpc>
              <a:spcBef>
                <a:spcPts val="0"/>
              </a:spcBef>
              <a:spcAft>
                <a:spcPts val="0"/>
              </a:spcAft>
              <a:buNone/>
            </a:pPr>
            <a:r>
              <a:rPr b="0" i="0" lang="en-US" sz="4363" u="none" cap="none" strike="noStrike">
                <a:solidFill>
                  <a:srgbClr val="000000"/>
                </a:solidFill>
                <a:latin typeface="Arial"/>
                <a:ea typeface="Arial"/>
                <a:cs typeface="Arial"/>
                <a:sym typeface="Arial"/>
              </a:rPr>
              <a:t>JOB DATA ANALYTICS</a:t>
            </a:r>
            <a:endParaRPr/>
          </a:p>
        </p:txBody>
      </p:sp>
      <p:sp>
        <p:nvSpPr>
          <p:cNvPr id="221" name="Google Shape;221;p13"/>
          <p:cNvSpPr txBox="1"/>
          <p:nvPr/>
        </p:nvSpPr>
        <p:spPr>
          <a:xfrm>
            <a:off x="3032253" y="4763986"/>
            <a:ext cx="12099756" cy="3473206"/>
          </a:xfrm>
          <a:prstGeom prst="rect">
            <a:avLst/>
          </a:prstGeom>
          <a:noFill/>
          <a:ln>
            <a:noFill/>
          </a:ln>
        </p:spPr>
        <p:txBody>
          <a:bodyPr anchorCtr="0" anchor="t" bIns="0" lIns="0" spcFirstLastPara="1" rIns="0" wrap="square" tIns="0">
            <a:spAutoFit/>
          </a:bodyPr>
          <a:lstStyle/>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Select language, count(language) as Lang_count, (count(language)/(select count(*) from job_data1))* 100 as percent_share from job_data1</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where datediff((select max(formatted_date) from job_data1), formatted_date) &lt; 30</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group by language;</a:t>
            </a:r>
            <a:endParaRPr/>
          </a:p>
          <a:p>
            <a:pPr indent="0" lvl="0" marL="0" marR="0" rtl="0" algn="l">
              <a:lnSpc>
                <a:spcPct val="94930"/>
              </a:lnSpc>
              <a:spcBef>
                <a:spcPts val="0"/>
              </a:spcBef>
              <a:spcAft>
                <a:spcPts val="0"/>
              </a:spcAft>
              <a:buNone/>
            </a:pPr>
            <a:r>
              <a:t/>
            </a:r>
            <a:endParaRPr b="0" i="0" sz="2821" u="none" cap="none" strike="noStrike">
              <a:solidFill>
                <a:srgbClr val="000000"/>
              </a:solidFill>
              <a:latin typeface="Arial"/>
              <a:ea typeface="Arial"/>
              <a:cs typeface="Arial"/>
              <a:sym typeface="Arial"/>
            </a:endParaRPr>
          </a:p>
        </p:txBody>
      </p:sp>
      <p:sp>
        <p:nvSpPr>
          <p:cNvPr id="222" name="Google Shape;222;p13"/>
          <p:cNvSpPr/>
          <p:nvPr/>
        </p:nvSpPr>
        <p:spPr>
          <a:xfrm>
            <a:off x="8469396" y="2458348"/>
            <a:ext cx="370511" cy="388188"/>
          </a:xfrm>
          <a:custGeom>
            <a:rect b="b" l="l" r="r" t="t"/>
            <a:pathLst>
              <a:path extrusionOk="0"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3"/>
          <p:cNvSpPr txBox="1"/>
          <p:nvPr/>
        </p:nvSpPr>
        <p:spPr>
          <a:xfrm>
            <a:off x="9054139" y="2441888"/>
            <a:ext cx="5260448" cy="480060"/>
          </a:xfrm>
          <a:prstGeom prst="rect">
            <a:avLst/>
          </a:prstGeom>
          <a:noFill/>
          <a:ln>
            <a:noFill/>
          </a:ln>
        </p:spPr>
        <p:txBody>
          <a:bodyPr anchorCtr="0" anchor="t" bIns="0" lIns="0" spcFirstLastPara="1" rIns="0" wrap="square" tIns="0">
            <a:spAutoFit/>
          </a:bodyPr>
          <a:lstStyle/>
          <a:p>
            <a:pPr indent="0" lvl="0" marL="0" marR="0" rtl="0" algn="just">
              <a:lnSpc>
                <a:spcPct val="110000"/>
              </a:lnSpc>
              <a:spcBef>
                <a:spcPts val="0"/>
              </a:spcBef>
              <a:spcAft>
                <a:spcPts val="0"/>
              </a:spcAft>
              <a:buNone/>
            </a:pPr>
            <a:r>
              <a:rPr b="0" i="0" lang="en-US" sz="3300" u="none" cap="none" strike="noStrike">
                <a:solidFill>
                  <a:srgbClr val="000000"/>
                </a:solidFill>
                <a:latin typeface="Arial"/>
                <a:ea typeface="Arial"/>
                <a:cs typeface="Arial"/>
                <a:sym typeface="Arial"/>
              </a:rPr>
              <a:t>Objective 3</a:t>
            </a:r>
            <a:endParaRPr/>
          </a:p>
        </p:txBody>
      </p:sp>
      <p:sp>
        <p:nvSpPr>
          <p:cNvPr id="224" name="Google Shape;224;p13"/>
          <p:cNvSpPr txBox="1"/>
          <p:nvPr/>
        </p:nvSpPr>
        <p:spPr>
          <a:xfrm>
            <a:off x="9144000" y="3084120"/>
            <a:ext cx="7022611" cy="1210437"/>
          </a:xfrm>
          <a:prstGeom prst="rect">
            <a:avLst/>
          </a:prstGeom>
          <a:noFill/>
          <a:ln>
            <a:noFill/>
          </a:ln>
        </p:spPr>
        <p:txBody>
          <a:bodyPr anchorCtr="0" anchor="t" bIns="0" lIns="0" spcFirstLastPara="1" rIns="0" wrap="square" tIns="0">
            <a:spAutoFit/>
          </a:bodyPr>
          <a:lstStyle/>
          <a:p>
            <a:pPr indent="-237489" lvl="1" marL="474978" marR="0" rtl="0" algn="l">
              <a:lnSpc>
                <a:spcPct val="147021"/>
              </a:lnSpc>
              <a:spcBef>
                <a:spcPts val="0"/>
              </a:spcBef>
              <a:spcAft>
                <a:spcPts val="0"/>
              </a:spcAft>
              <a:buClr>
                <a:srgbClr val="000000"/>
              </a:buClr>
              <a:buSzPts val="2199"/>
              <a:buFont typeface="Arial"/>
              <a:buChar char="•"/>
            </a:pPr>
            <a:r>
              <a:rPr b="0" i="0" lang="en-US" sz="2199" u="none" cap="none" strike="noStrike">
                <a:solidFill>
                  <a:srgbClr val="000000"/>
                </a:solidFill>
                <a:latin typeface="Arial"/>
                <a:ea typeface="Arial"/>
                <a:cs typeface="Arial"/>
                <a:sym typeface="Arial"/>
              </a:rPr>
              <a:t>Calculate the percentage share of each language in the last 30 days.</a:t>
            </a:r>
            <a:endParaRPr/>
          </a:p>
          <a:p>
            <a:pPr indent="0" lvl="0" marL="0" marR="0" rtl="0" algn="l">
              <a:lnSpc>
                <a:spcPct val="147021"/>
              </a:lnSpc>
              <a:spcBef>
                <a:spcPts val="0"/>
              </a:spcBef>
              <a:spcAft>
                <a:spcPts val="0"/>
              </a:spcAft>
              <a:buNone/>
            </a:pPr>
            <a:r>
              <a:t/>
            </a:r>
            <a:endParaRPr b="0" i="0" sz="2199" u="none" cap="none" strike="noStrike">
              <a:solidFill>
                <a:srgbClr val="000000"/>
              </a:solidFill>
              <a:latin typeface="Arial"/>
              <a:ea typeface="Arial"/>
              <a:cs typeface="Arial"/>
              <a:sym typeface="Arial"/>
            </a:endParaRPr>
          </a:p>
        </p:txBody>
      </p:sp>
      <p:sp>
        <p:nvSpPr>
          <p:cNvPr id="225" name="Google Shape;225;p13"/>
          <p:cNvSpPr txBox="1"/>
          <p:nvPr/>
        </p:nvSpPr>
        <p:spPr>
          <a:xfrm>
            <a:off x="3032253" y="2672868"/>
            <a:ext cx="4970713" cy="711199"/>
          </a:xfrm>
          <a:prstGeom prst="rect">
            <a:avLst/>
          </a:prstGeom>
          <a:noFill/>
          <a:ln>
            <a:noFill/>
          </a:ln>
        </p:spPr>
        <p:txBody>
          <a:bodyPr anchorCtr="0" anchor="t" bIns="0" lIns="0" spcFirstLastPara="1" rIns="0" wrap="square" tIns="0">
            <a:spAutoFit/>
          </a:bodyPr>
          <a:lstStyle/>
          <a:p>
            <a:pPr indent="0" lvl="0" marL="0" marR="0" rtl="0" algn="l">
              <a:lnSpc>
                <a:spcPct val="110002"/>
              </a:lnSpc>
              <a:spcBef>
                <a:spcPts val="0"/>
              </a:spcBef>
              <a:spcAft>
                <a:spcPts val="0"/>
              </a:spcAft>
              <a:buNone/>
            </a:pPr>
            <a:r>
              <a:rPr b="0" i="0" lang="en-US" sz="4999" u="none" cap="none" strike="noStrike">
                <a:solidFill>
                  <a:srgbClr val="000000"/>
                </a:solidFill>
                <a:latin typeface="Arial"/>
                <a:ea typeface="Arial"/>
                <a:cs typeface="Arial"/>
                <a:sym typeface="Arial"/>
              </a:rPr>
              <a:t>Case Study 1</a:t>
            </a:r>
            <a:endParaRPr/>
          </a:p>
        </p:txBody>
      </p:sp>
      <p:cxnSp>
        <p:nvCxnSpPr>
          <p:cNvPr id="226" name="Google Shape;226;p13"/>
          <p:cNvCxnSpPr/>
          <p:nvPr/>
        </p:nvCxnSpPr>
        <p:spPr>
          <a:xfrm rot="10800000">
            <a:off x="1475861" y="4260994"/>
            <a:ext cx="15156557" cy="0"/>
          </a:xfrm>
          <a:prstGeom prst="straightConnector1">
            <a:avLst/>
          </a:prstGeom>
          <a:noFill/>
          <a:ln cap="flat" cmpd="sng" w="76200">
            <a:solidFill>
              <a:srgbClr val="C23A97"/>
            </a:solidFill>
            <a:prstDash val="solid"/>
            <a:round/>
            <a:headEnd len="sm" w="sm" type="none"/>
            <a:tailEnd len="sm" w="sm"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14"/>
          <p:cNvSpPr/>
          <p:nvPr/>
        </p:nvSpPr>
        <p:spPr>
          <a:xfrm rot="-147453">
            <a:off x="-212140" y="-387358"/>
            <a:ext cx="18712279" cy="11061715"/>
          </a:xfrm>
          <a:custGeom>
            <a:rect b="b" l="l" r="r" t="t"/>
            <a:pathLst>
              <a:path extrusionOk="0" h="11061715" w="18712279">
                <a:moveTo>
                  <a:pt x="441100" y="0"/>
                </a:moveTo>
                <a:lnTo>
                  <a:pt x="18712280" y="784177"/>
                </a:lnTo>
                <a:lnTo>
                  <a:pt x="18271180" y="11061716"/>
                </a:lnTo>
                <a:lnTo>
                  <a:pt x="0" y="10277539"/>
                </a:lnTo>
                <a:lnTo>
                  <a:pt x="441100" y="0"/>
                </a:lnTo>
                <a:close/>
              </a:path>
            </a:pathLst>
          </a:custGeom>
          <a:blipFill rotWithShape="1">
            <a:blip r:embed="rId3">
              <a:alphaModFix/>
            </a:blip>
            <a:stretch>
              <a:fillRect b="-49087" l="-9548" r="-62592" t="-14707"/>
            </a:stretch>
          </a:blipFill>
          <a:ln>
            <a:noFill/>
          </a:ln>
        </p:spPr>
      </p:sp>
      <p:graphicFrame>
        <p:nvGraphicFramePr>
          <p:cNvPr id="232" name="Google Shape;232;p14"/>
          <p:cNvGraphicFramePr/>
          <p:nvPr/>
        </p:nvGraphicFramePr>
        <p:xfrm>
          <a:off x="2096818" y="2595142"/>
          <a:ext cx="3000000" cy="3000000"/>
        </p:xfrm>
        <a:graphic>
          <a:graphicData uri="http://schemas.openxmlformats.org/drawingml/2006/table">
            <a:tbl>
              <a:tblPr>
                <a:noFill/>
                <a:tableStyleId>{2BA64A66-50EA-4D5B-8CB9-9FB45BBCF11E}</a:tableStyleId>
              </a:tblPr>
              <a:tblGrid>
                <a:gridCol w="5054150"/>
                <a:gridCol w="5054150"/>
                <a:gridCol w="5054150"/>
              </a:tblGrid>
              <a:tr h="925700">
                <a:tc>
                  <a:txBody>
                    <a:bodyPr/>
                    <a:lstStyle/>
                    <a:p>
                      <a:pPr indent="0" lvl="0" marL="0" marR="0" rtl="0" algn="ctr">
                        <a:lnSpc>
                          <a:spcPct val="140017"/>
                        </a:lnSpc>
                        <a:spcBef>
                          <a:spcPts val="0"/>
                        </a:spcBef>
                        <a:spcAft>
                          <a:spcPts val="0"/>
                        </a:spcAft>
                        <a:buNone/>
                      </a:pPr>
                      <a:r>
                        <a:rPr lang="en-US" sz="2299" u="none" cap="none" strike="noStrike">
                          <a:solidFill>
                            <a:srgbClr val="000000"/>
                          </a:solidFill>
                          <a:latin typeface="Arial"/>
                          <a:ea typeface="Arial"/>
                          <a:cs typeface="Arial"/>
                          <a:sym typeface="Arial"/>
                        </a:rPr>
                        <a:t> Language</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solidFill>
                      <a:srgbClr val="FFEBCD"/>
                    </a:solidFill>
                  </a:tcPr>
                </a:tc>
                <a:tc>
                  <a:txBody>
                    <a:bodyPr/>
                    <a:lstStyle/>
                    <a:p>
                      <a:pPr indent="0" lvl="0" marL="0" marR="0" rtl="0" algn="ctr">
                        <a:lnSpc>
                          <a:spcPct val="140017"/>
                        </a:lnSpc>
                        <a:spcBef>
                          <a:spcPts val="0"/>
                        </a:spcBef>
                        <a:spcAft>
                          <a:spcPts val="0"/>
                        </a:spcAft>
                        <a:buNone/>
                      </a:pPr>
                      <a:r>
                        <a:rPr lang="en-US" sz="2299" u="none" cap="none" strike="noStrike">
                          <a:solidFill>
                            <a:srgbClr val="000000"/>
                          </a:solidFill>
                          <a:latin typeface="Arial"/>
                          <a:ea typeface="Arial"/>
                          <a:cs typeface="Arial"/>
                          <a:sym typeface="Arial"/>
                        </a:rPr>
                        <a:t>Lang_count</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solidFill>
                      <a:srgbClr val="FFEBCD"/>
                    </a:solidFill>
                  </a:tcPr>
                </a:tc>
                <a:tc>
                  <a:txBody>
                    <a:bodyPr/>
                    <a:lstStyle/>
                    <a:p>
                      <a:pPr indent="0" lvl="0" marL="0" marR="0" rtl="0" algn="ctr">
                        <a:lnSpc>
                          <a:spcPct val="140017"/>
                        </a:lnSpc>
                        <a:spcBef>
                          <a:spcPts val="0"/>
                        </a:spcBef>
                        <a:spcAft>
                          <a:spcPts val="0"/>
                        </a:spcAft>
                        <a:buNone/>
                      </a:pPr>
                      <a:r>
                        <a:rPr lang="en-US" sz="2299" u="none" cap="none" strike="noStrike">
                          <a:solidFill>
                            <a:srgbClr val="000000"/>
                          </a:solidFill>
                          <a:latin typeface="Arial"/>
                          <a:ea typeface="Arial"/>
                          <a:cs typeface="Arial"/>
                          <a:sym typeface="Arial"/>
                        </a:rPr>
                        <a:t>Percent_share</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solidFill>
                      <a:srgbClr val="FFEBCD"/>
                    </a:solidFill>
                  </a:tcPr>
                </a:tc>
              </a:tr>
              <a:tr h="925700">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English</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12.5000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r>
              <a:tr h="925700">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Arabic</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12.5000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r>
              <a:tr h="925700">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Persian</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3</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37.5000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r>
              <a:tr h="925700">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Hindi</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12.5000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r>
              <a:tr h="925700">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French</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12.5000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r>
              <a:tr h="925700">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Italian</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7"/>
                        </a:lnSpc>
                        <a:spcBef>
                          <a:spcPts val="0"/>
                        </a:spcBef>
                        <a:spcAft>
                          <a:spcPts val="0"/>
                        </a:spcAft>
                        <a:buNone/>
                      </a:pPr>
                      <a:r>
                        <a:rPr lang="en-US" sz="2299" u="none" cap="none" strike="noStrike">
                          <a:solidFill>
                            <a:srgbClr val="FFFFFF"/>
                          </a:solidFill>
                          <a:latin typeface="Arial"/>
                          <a:ea typeface="Arial"/>
                          <a:cs typeface="Arial"/>
                          <a:sym typeface="Arial"/>
                        </a:rPr>
                        <a:t>12.5000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r>
            </a:tbl>
          </a:graphicData>
        </a:graphic>
      </p:graphicFrame>
      <p:sp>
        <p:nvSpPr>
          <p:cNvPr id="233" name="Google Shape;233;p14"/>
          <p:cNvSpPr txBox="1"/>
          <p:nvPr/>
        </p:nvSpPr>
        <p:spPr>
          <a:xfrm>
            <a:off x="3422550" y="1585492"/>
            <a:ext cx="11442900" cy="100965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6600" u="none" cap="none" strike="noStrike">
                <a:solidFill>
                  <a:srgbClr val="FFFFFF"/>
                </a:solidFill>
                <a:latin typeface="Arial"/>
                <a:ea typeface="Arial"/>
                <a:cs typeface="Arial"/>
                <a:sym typeface="Arial"/>
              </a:rPr>
              <a:t>RESLUT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15"/>
          <p:cNvSpPr/>
          <p:nvPr/>
        </p:nvSpPr>
        <p:spPr>
          <a:xfrm rot="-147453">
            <a:off x="-212140" y="-387358"/>
            <a:ext cx="18712279" cy="11061715"/>
          </a:xfrm>
          <a:custGeom>
            <a:rect b="b" l="l" r="r" t="t"/>
            <a:pathLst>
              <a:path extrusionOk="0" h="11061715" w="18712279">
                <a:moveTo>
                  <a:pt x="441100" y="0"/>
                </a:moveTo>
                <a:lnTo>
                  <a:pt x="18712280" y="784177"/>
                </a:lnTo>
                <a:lnTo>
                  <a:pt x="18271180" y="11061716"/>
                </a:lnTo>
                <a:lnTo>
                  <a:pt x="0" y="10277539"/>
                </a:lnTo>
                <a:lnTo>
                  <a:pt x="441100" y="0"/>
                </a:lnTo>
                <a:close/>
              </a:path>
            </a:pathLst>
          </a:custGeom>
          <a:blipFill rotWithShape="1">
            <a:blip r:embed="rId3">
              <a:alphaModFix/>
            </a:blip>
            <a:stretch>
              <a:fillRect b="-49087" l="-9548" r="-62592" t="-14707"/>
            </a:stretch>
          </a:blipFill>
          <a:ln>
            <a:noFill/>
          </a:ln>
        </p:spPr>
      </p:sp>
      <p:sp>
        <p:nvSpPr>
          <p:cNvPr id="239" name="Google Shape;239;p15"/>
          <p:cNvSpPr txBox="1"/>
          <p:nvPr/>
        </p:nvSpPr>
        <p:spPr>
          <a:xfrm>
            <a:off x="8763977" y="4421064"/>
            <a:ext cx="11442900" cy="100965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6600" u="none" cap="none" strike="noStrike">
                <a:solidFill>
                  <a:srgbClr val="FFFFFF"/>
                </a:solidFill>
                <a:latin typeface="Arial"/>
                <a:ea typeface="Arial"/>
                <a:cs typeface="Arial"/>
                <a:sym typeface="Arial"/>
              </a:rPr>
              <a:t>VISUALIZATION</a:t>
            </a:r>
            <a:endParaRPr/>
          </a:p>
        </p:txBody>
      </p:sp>
      <p:pic>
        <p:nvPicPr>
          <p:cNvPr id="240" name="Google Shape;240;p15"/>
          <p:cNvPicPr preferRelativeResize="0"/>
          <p:nvPr/>
        </p:nvPicPr>
        <p:blipFill rotWithShape="1">
          <a:blip r:embed="rId4">
            <a:alphaModFix/>
          </a:blip>
          <a:srcRect b="0" l="0" r="0" t="0"/>
          <a:stretch/>
        </p:blipFill>
        <p:spPr>
          <a:xfrm>
            <a:off x="690752" y="-301600"/>
            <a:ext cx="10594572" cy="1146462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5"/>
        </a:solidFill>
      </p:bgPr>
    </p:bg>
    <p:spTree>
      <p:nvGrpSpPr>
        <p:cNvPr id="244" name="Shape 244"/>
        <p:cNvGrpSpPr/>
        <p:nvPr/>
      </p:nvGrpSpPr>
      <p:grpSpPr>
        <a:xfrm>
          <a:off x="0" y="0"/>
          <a:ext cx="0" cy="0"/>
          <a:chOff x="0" y="0"/>
          <a:chExt cx="0" cy="0"/>
        </a:xfrm>
      </p:grpSpPr>
      <p:sp>
        <p:nvSpPr>
          <p:cNvPr id="245" name="Google Shape;245;p16"/>
          <p:cNvSpPr/>
          <p:nvPr/>
        </p:nvSpPr>
        <p:spPr>
          <a:xfrm rot="5015114">
            <a:off x="9740863" y="2343404"/>
            <a:ext cx="15802157" cy="9423832"/>
          </a:xfrm>
          <a:custGeom>
            <a:rect b="b" l="l" r="r" t="t"/>
            <a:pathLst>
              <a:path extrusionOk="0" h="9423832" w="15802157">
                <a:moveTo>
                  <a:pt x="0" y="0"/>
                </a:moveTo>
                <a:lnTo>
                  <a:pt x="15802157" y="0"/>
                </a:lnTo>
                <a:lnTo>
                  <a:pt x="15802157" y="9423832"/>
                </a:lnTo>
                <a:lnTo>
                  <a:pt x="0" y="9423832"/>
                </a:lnTo>
                <a:lnTo>
                  <a:pt x="0" y="0"/>
                </a:lnTo>
                <a:close/>
              </a:path>
            </a:pathLst>
          </a:custGeom>
          <a:blipFill rotWithShape="1">
            <a:blip r:embed="rId3">
              <a:alphaModFix/>
            </a:blip>
            <a:stretch>
              <a:fillRect b="0" l="0" r="0" t="0"/>
            </a:stretch>
          </a:blipFill>
          <a:ln>
            <a:noFill/>
          </a:ln>
        </p:spPr>
      </p:sp>
      <p:grpSp>
        <p:nvGrpSpPr>
          <p:cNvPr id="246" name="Google Shape;246;p16"/>
          <p:cNvGrpSpPr/>
          <p:nvPr/>
        </p:nvGrpSpPr>
        <p:grpSpPr>
          <a:xfrm>
            <a:off x="1337180" y="1587238"/>
            <a:ext cx="15433919" cy="7727546"/>
            <a:chOff x="0" y="-28575"/>
            <a:chExt cx="4064900" cy="2035238"/>
          </a:xfrm>
        </p:grpSpPr>
        <p:sp>
          <p:nvSpPr>
            <p:cNvPr id="247" name="Google Shape;247;p16"/>
            <p:cNvSpPr/>
            <p:nvPr/>
          </p:nvSpPr>
          <p:spPr>
            <a:xfrm>
              <a:off x="0" y="0"/>
              <a:ext cx="4064900" cy="2006663"/>
            </a:xfrm>
            <a:custGeom>
              <a:rect b="b" l="l" r="r" t="t"/>
              <a:pathLst>
                <a:path extrusionOk="0" h="2006663" w="4064900">
                  <a:moveTo>
                    <a:pt x="0" y="0"/>
                  </a:moveTo>
                  <a:lnTo>
                    <a:pt x="4064900" y="0"/>
                  </a:lnTo>
                  <a:lnTo>
                    <a:pt x="4064900" y="2006663"/>
                  </a:lnTo>
                  <a:lnTo>
                    <a:pt x="0" y="2006663"/>
                  </a:lnTo>
                  <a:close/>
                </a:path>
              </a:pathLst>
            </a:custGeom>
            <a:solidFill>
              <a:srgbClr val="F5F5F5"/>
            </a:solidFill>
            <a:ln cap="sq" cmpd="sng" w="38100">
              <a:solidFill>
                <a:srgbClr val="202354"/>
              </a:solidFill>
              <a:prstDash val="solid"/>
              <a:miter lim="8000"/>
              <a:headEnd len="sm" w="sm" type="none"/>
              <a:tailEnd len="sm" w="sm" type="none"/>
            </a:ln>
          </p:spPr>
        </p:sp>
        <p:sp>
          <p:nvSpPr>
            <p:cNvPr id="248" name="Google Shape;248;p16"/>
            <p:cNvSpPr txBox="1"/>
            <p:nvPr/>
          </p:nvSpPr>
          <p:spPr>
            <a:xfrm>
              <a:off x="0" y="-28575"/>
              <a:ext cx="4064900" cy="2035238"/>
            </a:xfrm>
            <a:prstGeom prst="rect">
              <a:avLst/>
            </a:prstGeom>
            <a:noFill/>
            <a:ln>
              <a:noFill/>
            </a:ln>
          </p:spPr>
          <p:txBody>
            <a:bodyPr anchorCtr="0" anchor="ctr" bIns="50800" lIns="50800" spcFirstLastPara="1" rIns="50800" wrap="square" tIns="50800">
              <a:noAutofit/>
            </a:bodyPr>
            <a:lstStyle/>
            <a:p>
              <a:pPr indent="0" lvl="0" marL="0" marR="0" rtl="0" algn="ctr">
                <a:lnSpc>
                  <a:spcPct val="103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49" name="Google Shape;249;p16"/>
          <p:cNvSpPr txBox="1"/>
          <p:nvPr/>
        </p:nvSpPr>
        <p:spPr>
          <a:xfrm>
            <a:off x="1656899" y="3476420"/>
            <a:ext cx="7397240" cy="746474"/>
          </a:xfrm>
          <a:prstGeom prst="rect">
            <a:avLst/>
          </a:prstGeom>
          <a:noFill/>
          <a:ln>
            <a:noFill/>
          </a:ln>
        </p:spPr>
        <p:txBody>
          <a:bodyPr anchorCtr="0" anchor="t" bIns="0" lIns="0" spcFirstLastPara="1" rIns="0" wrap="square" tIns="0">
            <a:spAutoFit/>
          </a:bodyPr>
          <a:lstStyle/>
          <a:p>
            <a:pPr indent="0" lvl="0" marL="0" marR="0" rtl="0" algn="just">
              <a:lnSpc>
                <a:spcPct val="109993"/>
              </a:lnSpc>
              <a:spcBef>
                <a:spcPts val="0"/>
              </a:spcBef>
              <a:spcAft>
                <a:spcPts val="0"/>
              </a:spcAft>
              <a:buNone/>
            </a:pPr>
            <a:r>
              <a:rPr b="0" i="0" lang="en-US" sz="4363" u="none" cap="none" strike="noStrike">
                <a:solidFill>
                  <a:srgbClr val="000000"/>
                </a:solidFill>
                <a:latin typeface="Arial"/>
                <a:ea typeface="Arial"/>
                <a:cs typeface="Arial"/>
                <a:sym typeface="Arial"/>
              </a:rPr>
              <a:t>JOB DATA ANALYTICS</a:t>
            </a:r>
            <a:endParaRPr/>
          </a:p>
        </p:txBody>
      </p:sp>
      <p:sp>
        <p:nvSpPr>
          <p:cNvPr id="250" name="Google Shape;250;p16"/>
          <p:cNvSpPr txBox="1"/>
          <p:nvPr/>
        </p:nvSpPr>
        <p:spPr>
          <a:xfrm>
            <a:off x="3032253" y="4763986"/>
            <a:ext cx="12099756" cy="3997081"/>
          </a:xfrm>
          <a:prstGeom prst="rect">
            <a:avLst/>
          </a:prstGeom>
          <a:noFill/>
          <a:ln>
            <a:noFill/>
          </a:ln>
        </p:spPr>
        <p:txBody>
          <a:bodyPr anchorCtr="0" anchor="t" bIns="0" lIns="0" spcFirstLastPara="1" rIns="0" wrap="square" tIns="0">
            <a:spAutoFit/>
          </a:bodyPr>
          <a:lstStyle/>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SELECT job_id, actor_id, event, language, time_spent, org, formatted_date, count(*)</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FROM job_data1</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GROUP BY job_id, actor_id, event, language, time_spent, org, formatted_date</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HAVING COUNT(*) &gt; 1;</a:t>
            </a:r>
            <a:endParaRPr/>
          </a:p>
          <a:p>
            <a:pPr indent="0" lvl="0" marL="0" marR="0" rtl="0" algn="l">
              <a:lnSpc>
                <a:spcPct val="147040"/>
              </a:lnSpc>
              <a:spcBef>
                <a:spcPts val="0"/>
              </a:spcBef>
              <a:spcAft>
                <a:spcPts val="0"/>
              </a:spcAft>
              <a:buNone/>
            </a:pPr>
            <a:r>
              <a:t/>
            </a:r>
            <a:endParaRPr b="0" i="0" sz="2821" u="none" cap="none" strike="noStrike">
              <a:solidFill>
                <a:srgbClr val="000000"/>
              </a:solidFill>
              <a:latin typeface="Arial"/>
              <a:ea typeface="Arial"/>
              <a:cs typeface="Arial"/>
              <a:sym typeface="Arial"/>
            </a:endParaRPr>
          </a:p>
          <a:p>
            <a:pPr indent="0" lvl="0" marL="0" marR="0" rtl="0" algn="l">
              <a:lnSpc>
                <a:spcPct val="94930"/>
              </a:lnSpc>
              <a:spcBef>
                <a:spcPts val="0"/>
              </a:spcBef>
              <a:spcAft>
                <a:spcPts val="0"/>
              </a:spcAft>
              <a:buNone/>
            </a:pPr>
            <a:r>
              <a:t/>
            </a:r>
            <a:endParaRPr b="0" i="0" sz="2821" u="none" cap="none" strike="noStrike">
              <a:solidFill>
                <a:srgbClr val="000000"/>
              </a:solidFill>
              <a:latin typeface="Arial"/>
              <a:ea typeface="Arial"/>
              <a:cs typeface="Arial"/>
              <a:sym typeface="Arial"/>
            </a:endParaRPr>
          </a:p>
        </p:txBody>
      </p:sp>
      <p:sp>
        <p:nvSpPr>
          <p:cNvPr id="251" name="Google Shape;251;p16"/>
          <p:cNvSpPr/>
          <p:nvPr/>
        </p:nvSpPr>
        <p:spPr>
          <a:xfrm>
            <a:off x="8469396" y="2458348"/>
            <a:ext cx="370511" cy="388188"/>
          </a:xfrm>
          <a:custGeom>
            <a:rect b="b" l="l" r="r" t="t"/>
            <a:pathLst>
              <a:path extrusionOk="0"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6"/>
          <p:cNvSpPr txBox="1"/>
          <p:nvPr/>
        </p:nvSpPr>
        <p:spPr>
          <a:xfrm>
            <a:off x="9054139" y="2441888"/>
            <a:ext cx="5260448" cy="480060"/>
          </a:xfrm>
          <a:prstGeom prst="rect">
            <a:avLst/>
          </a:prstGeom>
          <a:noFill/>
          <a:ln>
            <a:noFill/>
          </a:ln>
        </p:spPr>
        <p:txBody>
          <a:bodyPr anchorCtr="0" anchor="t" bIns="0" lIns="0" spcFirstLastPara="1" rIns="0" wrap="square" tIns="0">
            <a:spAutoFit/>
          </a:bodyPr>
          <a:lstStyle/>
          <a:p>
            <a:pPr indent="0" lvl="0" marL="0" marR="0" rtl="0" algn="just">
              <a:lnSpc>
                <a:spcPct val="110000"/>
              </a:lnSpc>
              <a:spcBef>
                <a:spcPts val="0"/>
              </a:spcBef>
              <a:spcAft>
                <a:spcPts val="0"/>
              </a:spcAft>
              <a:buNone/>
            </a:pPr>
            <a:r>
              <a:rPr b="0" i="0" lang="en-US" sz="3300" u="none" cap="none" strike="noStrike">
                <a:solidFill>
                  <a:srgbClr val="000000"/>
                </a:solidFill>
                <a:latin typeface="Arial"/>
                <a:ea typeface="Arial"/>
                <a:cs typeface="Arial"/>
                <a:sym typeface="Arial"/>
              </a:rPr>
              <a:t>Objective 4</a:t>
            </a:r>
            <a:endParaRPr/>
          </a:p>
        </p:txBody>
      </p:sp>
      <p:sp>
        <p:nvSpPr>
          <p:cNvPr id="253" name="Google Shape;253;p16"/>
          <p:cNvSpPr txBox="1"/>
          <p:nvPr/>
        </p:nvSpPr>
        <p:spPr>
          <a:xfrm>
            <a:off x="9144000" y="3084120"/>
            <a:ext cx="7022611" cy="391287"/>
          </a:xfrm>
          <a:prstGeom prst="rect">
            <a:avLst/>
          </a:prstGeom>
          <a:noFill/>
          <a:ln>
            <a:noFill/>
          </a:ln>
        </p:spPr>
        <p:txBody>
          <a:bodyPr anchorCtr="0" anchor="t" bIns="0" lIns="0" spcFirstLastPara="1" rIns="0" wrap="square" tIns="0">
            <a:spAutoFit/>
          </a:bodyPr>
          <a:lstStyle/>
          <a:p>
            <a:pPr indent="0" lvl="0" marL="0" marR="0" rtl="0" algn="l">
              <a:lnSpc>
                <a:spcPct val="147021"/>
              </a:lnSpc>
              <a:spcBef>
                <a:spcPts val="0"/>
              </a:spcBef>
              <a:spcAft>
                <a:spcPts val="0"/>
              </a:spcAft>
              <a:buNone/>
            </a:pPr>
            <a:r>
              <a:rPr b="0" i="0" lang="en-US" sz="2199" u="none" cap="none" strike="noStrike">
                <a:solidFill>
                  <a:srgbClr val="000000"/>
                </a:solidFill>
                <a:latin typeface="Arial"/>
                <a:ea typeface="Arial"/>
                <a:cs typeface="Arial"/>
                <a:sym typeface="Arial"/>
              </a:rPr>
              <a:t> Identify duplicate rows in the data</a:t>
            </a:r>
            <a:endParaRPr/>
          </a:p>
        </p:txBody>
      </p:sp>
      <p:sp>
        <p:nvSpPr>
          <p:cNvPr id="254" name="Google Shape;254;p16"/>
          <p:cNvSpPr txBox="1"/>
          <p:nvPr/>
        </p:nvSpPr>
        <p:spPr>
          <a:xfrm>
            <a:off x="3032253" y="2672868"/>
            <a:ext cx="4970713" cy="711199"/>
          </a:xfrm>
          <a:prstGeom prst="rect">
            <a:avLst/>
          </a:prstGeom>
          <a:noFill/>
          <a:ln>
            <a:noFill/>
          </a:ln>
        </p:spPr>
        <p:txBody>
          <a:bodyPr anchorCtr="0" anchor="t" bIns="0" lIns="0" spcFirstLastPara="1" rIns="0" wrap="square" tIns="0">
            <a:spAutoFit/>
          </a:bodyPr>
          <a:lstStyle/>
          <a:p>
            <a:pPr indent="0" lvl="0" marL="0" marR="0" rtl="0" algn="l">
              <a:lnSpc>
                <a:spcPct val="110002"/>
              </a:lnSpc>
              <a:spcBef>
                <a:spcPts val="0"/>
              </a:spcBef>
              <a:spcAft>
                <a:spcPts val="0"/>
              </a:spcAft>
              <a:buNone/>
            </a:pPr>
            <a:r>
              <a:rPr b="0" i="0" lang="en-US" sz="4999" u="none" cap="none" strike="noStrike">
                <a:solidFill>
                  <a:srgbClr val="000000"/>
                </a:solidFill>
                <a:latin typeface="Arial"/>
                <a:ea typeface="Arial"/>
                <a:cs typeface="Arial"/>
                <a:sym typeface="Arial"/>
              </a:rPr>
              <a:t>Case Study 1</a:t>
            </a:r>
            <a:endParaRPr/>
          </a:p>
        </p:txBody>
      </p:sp>
      <p:cxnSp>
        <p:nvCxnSpPr>
          <p:cNvPr id="255" name="Google Shape;255;p16"/>
          <p:cNvCxnSpPr/>
          <p:nvPr/>
        </p:nvCxnSpPr>
        <p:spPr>
          <a:xfrm rot="10800000">
            <a:off x="1475861" y="4260994"/>
            <a:ext cx="15156557" cy="0"/>
          </a:xfrm>
          <a:prstGeom prst="straightConnector1">
            <a:avLst/>
          </a:prstGeom>
          <a:noFill/>
          <a:ln cap="flat" cmpd="sng" w="76200">
            <a:solidFill>
              <a:srgbClr val="C23A97"/>
            </a:solidFill>
            <a:prstDash val="solid"/>
            <a:round/>
            <a:headEnd len="sm" w="sm" type="none"/>
            <a:tailEnd len="sm" w="sm"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17"/>
          <p:cNvSpPr/>
          <p:nvPr/>
        </p:nvSpPr>
        <p:spPr>
          <a:xfrm rot="-147453">
            <a:off x="-212140" y="-387358"/>
            <a:ext cx="18712279" cy="11061715"/>
          </a:xfrm>
          <a:custGeom>
            <a:rect b="b" l="l" r="r" t="t"/>
            <a:pathLst>
              <a:path extrusionOk="0" h="11061715" w="18712279">
                <a:moveTo>
                  <a:pt x="441100" y="0"/>
                </a:moveTo>
                <a:lnTo>
                  <a:pt x="18712280" y="784177"/>
                </a:lnTo>
                <a:lnTo>
                  <a:pt x="18271180" y="11061716"/>
                </a:lnTo>
                <a:lnTo>
                  <a:pt x="0" y="10277539"/>
                </a:lnTo>
                <a:lnTo>
                  <a:pt x="441100" y="0"/>
                </a:lnTo>
                <a:close/>
              </a:path>
            </a:pathLst>
          </a:custGeom>
          <a:blipFill rotWithShape="1">
            <a:blip r:embed="rId3">
              <a:alphaModFix/>
            </a:blip>
            <a:stretch>
              <a:fillRect b="-49087" l="-9548" r="-62592" t="-14707"/>
            </a:stretch>
          </a:blipFill>
          <a:ln>
            <a:noFill/>
          </a:ln>
        </p:spPr>
      </p:sp>
      <p:sp>
        <p:nvSpPr>
          <p:cNvPr id="261" name="Google Shape;261;p17"/>
          <p:cNvSpPr txBox="1"/>
          <p:nvPr/>
        </p:nvSpPr>
        <p:spPr>
          <a:xfrm>
            <a:off x="3422550" y="1585492"/>
            <a:ext cx="11442900" cy="100965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6600" u="none" cap="none" strike="noStrike">
                <a:solidFill>
                  <a:srgbClr val="FFFFFF"/>
                </a:solidFill>
                <a:latin typeface="Arial"/>
                <a:ea typeface="Arial"/>
                <a:cs typeface="Arial"/>
                <a:sym typeface="Arial"/>
              </a:rPr>
              <a:t>RESLUT</a:t>
            </a:r>
            <a:endParaRPr/>
          </a:p>
        </p:txBody>
      </p:sp>
      <p:sp>
        <p:nvSpPr>
          <p:cNvPr id="262" name="Google Shape;262;p17"/>
          <p:cNvSpPr txBox="1"/>
          <p:nvPr/>
        </p:nvSpPr>
        <p:spPr>
          <a:xfrm>
            <a:off x="4108400" y="4678363"/>
            <a:ext cx="10071199" cy="450216"/>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0" i="0" lang="en-US" sz="3200" u="none" cap="none" strike="noStrike">
                <a:solidFill>
                  <a:srgbClr val="FFFFFF"/>
                </a:solidFill>
                <a:latin typeface="Arial"/>
                <a:ea typeface="Arial"/>
                <a:cs typeface="Arial"/>
                <a:sym typeface="Arial"/>
              </a:rPr>
              <a:t>THERE’S NO DUPLICATE VALUES IN THE TABLE.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5"/>
        </a:solidFill>
      </p:bgPr>
    </p:bg>
    <p:spTree>
      <p:nvGrpSpPr>
        <p:cNvPr id="266" name="Shape 266"/>
        <p:cNvGrpSpPr/>
        <p:nvPr/>
      </p:nvGrpSpPr>
      <p:grpSpPr>
        <a:xfrm>
          <a:off x="0" y="0"/>
          <a:ext cx="0" cy="0"/>
          <a:chOff x="0" y="0"/>
          <a:chExt cx="0" cy="0"/>
        </a:xfrm>
      </p:grpSpPr>
      <p:sp>
        <p:nvSpPr>
          <p:cNvPr id="267" name="Google Shape;267;p18"/>
          <p:cNvSpPr/>
          <p:nvPr/>
        </p:nvSpPr>
        <p:spPr>
          <a:xfrm rot="5015114">
            <a:off x="9740863" y="2343404"/>
            <a:ext cx="15802157" cy="9423832"/>
          </a:xfrm>
          <a:custGeom>
            <a:rect b="b" l="l" r="r" t="t"/>
            <a:pathLst>
              <a:path extrusionOk="0" h="9423832" w="15802157">
                <a:moveTo>
                  <a:pt x="0" y="0"/>
                </a:moveTo>
                <a:lnTo>
                  <a:pt x="15802157" y="0"/>
                </a:lnTo>
                <a:lnTo>
                  <a:pt x="15802157" y="9423832"/>
                </a:lnTo>
                <a:lnTo>
                  <a:pt x="0" y="9423832"/>
                </a:lnTo>
                <a:lnTo>
                  <a:pt x="0" y="0"/>
                </a:lnTo>
                <a:close/>
              </a:path>
            </a:pathLst>
          </a:custGeom>
          <a:blipFill rotWithShape="1">
            <a:blip r:embed="rId3">
              <a:alphaModFix/>
            </a:blip>
            <a:stretch>
              <a:fillRect b="0" l="0" r="0" t="0"/>
            </a:stretch>
          </a:blipFill>
          <a:ln>
            <a:noFill/>
          </a:ln>
        </p:spPr>
      </p:sp>
      <p:grpSp>
        <p:nvGrpSpPr>
          <p:cNvPr id="268" name="Google Shape;268;p18"/>
          <p:cNvGrpSpPr/>
          <p:nvPr/>
        </p:nvGrpSpPr>
        <p:grpSpPr>
          <a:xfrm>
            <a:off x="1337180" y="1587238"/>
            <a:ext cx="15433919" cy="7727546"/>
            <a:chOff x="0" y="-28575"/>
            <a:chExt cx="4064900" cy="2035238"/>
          </a:xfrm>
        </p:grpSpPr>
        <p:sp>
          <p:nvSpPr>
            <p:cNvPr id="269" name="Google Shape;269;p18"/>
            <p:cNvSpPr/>
            <p:nvPr/>
          </p:nvSpPr>
          <p:spPr>
            <a:xfrm>
              <a:off x="0" y="0"/>
              <a:ext cx="4064900" cy="2006663"/>
            </a:xfrm>
            <a:custGeom>
              <a:rect b="b" l="l" r="r" t="t"/>
              <a:pathLst>
                <a:path extrusionOk="0" h="2006663" w="4064900">
                  <a:moveTo>
                    <a:pt x="0" y="0"/>
                  </a:moveTo>
                  <a:lnTo>
                    <a:pt x="4064900" y="0"/>
                  </a:lnTo>
                  <a:lnTo>
                    <a:pt x="4064900" y="2006663"/>
                  </a:lnTo>
                  <a:lnTo>
                    <a:pt x="0" y="2006663"/>
                  </a:lnTo>
                  <a:close/>
                </a:path>
              </a:pathLst>
            </a:custGeom>
            <a:solidFill>
              <a:srgbClr val="F5F5F5"/>
            </a:solidFill>
            <a:ln cap="sq" cmpd="sng" w="38100">
              <a:solidFill>
                <a:srgbClr val="202354"/>
              </a:solidFill>
              <a:prstDash val="solid"/>
              <a:miter lim="8000"/>
              <a:headEnd len="sm" w="sm" type="none"/>
              <a:tailEnd len="sm" w="sm" type="none"/>
            </a:ln>
          </p:spPr>
        </p:sp>
        <p:sp>
          <p:nvSpPr>
            <p:cNvPr id="270" name="Google Shape;270;p18"/>
            <p:cNvSpPr txBox="1"/>
            <p:nvPr/>
          </p:nvSpPr>
          <p:spPr>
            <a:xfrm>
              <a:off x="0" y="-28575"/>
              <a:ext cx="4064900" cy="2035238"/>
            </a:xfrm>
            <a:prstGeom prst="rect">
              <a:avLst/>
            </a:prstGeom>
            <a:noFill/>
            <a:ln>
              <a:noFill/>
            </a:ln>
          </p:spPr>
          <p:txBody>
            <a:bodyPr anchorCtr="0" anchor="ctr" bIns="50800" lIns="50800" spcFirstLastPara="1" rIns="50800" wrap="square" tIns="50800">
              <a:noAutofit/>
            </a:bodyPr>
            <a:lstStyle/>
            <a:p>
              <a:pPr indent="0" lvl="0" marL="0" marR="0" rtl="0" algn="ctr">
                <a:lnSpc>
                  <a:spcPct val="103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71" name="Google Shape;271;p18"/>
          <p:cNvSpPr txBox="1"/>
          <p:nvPr/>
        </p:nvSpPr>
        <p:spPr>
          <a:xfrm>
            <a:off x="1656899" y="3476420"/>
            <a:ext cx="9685001" cy="746474"/>
          </a:xfrm>
          <a:prstGeom prst="rect">
            <a:avLst/>
          </a:prstGeom>
          <a:noFill/>
          <a:ln>
            <a:noFill/>
          </a:ln>
        </p:spPr>
        <p:txBody>
          <a:bodyPr anchorCtr="0" anchor="t" bIns="0" lIns="0" spcFirstLastPara="1" rIns="0" wrap="square" tIns="0">
            <a:spAutoFit/>
          </a:bodyPr>
          <a:lstStyle/>
          <a:p>
            <a:pPr indent="0" lvl="0" marL="0" marR="0" rtl="0" algn="just">
              <a:lnSpc>
                <a:spcPct val="109993"/>
              </a:lnSpc>
              <a:spcBef>
                <a:spcPts val="0"/>
              </a:spcBef>
              <a:spcAft>
                <a:spcPts val="0"/>
              </a:spcAft>
              <a:buNone/>
            </a:pPr>
            <a:r>
              <a:rPr b="0" i="0" lang="en-US" sz="4363" u="none" cap="none" strike="noStrike">
                <a:solidFill>
                  <a:srgbClr val="000000"/>
                </a:solidFill>
                <a:latin typeface="Arial"/>
                <a:ea typeface="Arial"/>
                <a:cs typeface="Arial"/>
                <a:sym typeface="Arial"/>
              </a:rPr>
              <a:t>INVESTIGATING METRIC SPIKE</a:t>
            </a:r>
            <a:endParaRPr/>
          </a:p>
        </p:txBody>
      </p:sp>
      <p:sp>
        <p:nvSpPr>
          <p:cNvPr id="272" name="Google Shape;272;p18"/>
          <p:cNvSpPr txBox="1"/>
          <p:nvPr/>
        </p:nvSpPr>
        <p:spPr>
          <a:xfrm>
            <a:off x="3032253" y="4763986"/>
            <a:ext cx="12099756" cy="5044831"/>
          </a:xfrm>
          <a:prstGeom prst="rect">
            <a:avLst/>
          </a:prstGeom>
          <a:noFill/>
          <a:ln>
            <a:noFill/>
          </a:ln>
        </p:spPr>
        <p:txBody>
          <a:bodyPr anchorCtr="0" anchor="t" bIns="0" lIns="0" spcFirstLastPara="1" rIns="0" wrap="square" tIns="0">
            <a:spAutoFit/>
          </a:bodyPr>
          <a:lstStyle/>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select a.user_id, avg(a.engagement) as avg_engage_per_week </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from (Select distinct user_id, count( user_id) as engagement, week(occurred_at) as week_number, year(occurred_at) as yr from events_type where ev_type = "engagement" </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group by user_id, yr, week_number</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order by user_id, week_number) as a</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group by a.user_id;</a:t>
            </a:r>
            <a:endParaRPr/>
          </a:p>
          <a:p>
            <a:pPr indent="0" lvl="0" marL="0" marR="0" rtl="0" algn="l">
              <a:lnSpc>
                <a:spcPct val="147040"/>
              </a:lnSpc>
              <a:spcBef>
                <a:spcPts val="0"/>
              </a:spcBef>
              <a:spcAft>
                <a:spcPts val="0"/>
              </a:spcAft>
              <a:buNone/>
            </a:pPr>
            <a:r>
              <a:t/>
            </a:r>
            <a:endParaRPr b="0" i="0" sz="2821" u="none" cap="none" strike="noStrike">
              <a:solidFill>
                <a:srgbClr val="000000"/>
              </a:solidFill>
              <a:latin typeface="Arial"/>
              <a:ea typeface="Arial"/>
              <a:cs typeface="Arial"/>
              <a:sym typeface="Arial"/>
            </a:endParaRPr>
          </a:p>
          <a:p>
            <a:pPr indent="0" lvl="0" marL="0" marR="0" rtl="0" algn="l">
              <a:lnSpc>
                <a:spcPct val="147040"/>
              </a:lnSpc>
              <a:spcBef>
                <a:spcPts val="0"/>
              </a:spcBef>
              <a:spcAft>
                <a:spcPts val="0"/>
              </a:spcAft>
              <a:buNone/>
            </a:pPr>
            <a:r>
              <a:t/>
            </a:r>
            <a:endParaRPr b="0" i="0" sz="2821" u="none" cap="none" strike="noStrike">
              <a:solidFill>
                <a:srgbClr val="000000"/>
              </a:solidFill>
              <a:latin typeface="Arial"/>
              <a:ea typeface="Arial"/>
              <a:cs typeface="Arial"/>
              <a:sym typeface="Arial"/>
            </a:endParaRPr>
          </a:p>
          <a:p>
            <a:pPr indent="0" lvl="0" marL="0" marR="0" rtl="0" algn="l">
              <a:lnSpc>
                <a:spcPct val="94930"/>
              </a:lnSpc>
              <a:spcBef>
                <a:spcPts val="0"/>
              </a:spcBef>
              <a:spcAft>
                <a:spcPts val="0"/>
              </a:spcAft>
              <a:buNone/>
            </a:pPr>
            <a:r>
              <a:t/>
            </a:r>
            <a:endParaRPr b="0" i="0" sz="2821" u="none" cap="none" strike="noStrike">
              <a:solidFill>
                <a:srgbClr val="000000"/>
              </a:solidFill>
              <a:latin typeface="Arial"/>
              <a:ea typeface="Arial"/>
              <a:cs typeface="Arial"/>
              <a:sym typeface="Arial"/>
            </a:endParaRPr>
          </a:p>
        </p:txBody>
      </p:sp>
      <p:sp>
        <p:nvSpPr>
          <p:cNvPr id="273" name="Google Shape;273;p18"/>
          <p:cNvSpPr/>
          <p:nvPr/>
        </p:nvSpPr>
        <p:spPr>
          <a:xfrm>
            <a:off x="8469396" y="2458348"/>
            <a:ext cx="370511" cy="388188"/>
          </a:xfrm>
          <a:custGeom>
            <a:rect b="b" l="l" r="r" t="t"/>
            <a:pathLst>
              <a:path extrusionOk="0"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8"/>
          <p:cNvSpPr txBox="1"/>
          <p:nvPr/>
        </p:nvSpPr>
        <p:spPr>
          <a:xfrm>
            <a:off x="9054139" y="2441888"/>
            <a:ext cx="5260448" cy="480060"/>
          </a:xfrm>
          <a:prstGeom prst="rect">
            <a:avLst/>
          </a:prstGeom>
          <a:noFill/>
          <a:ln>
            <a:noFill/>
          </a:ln>
        </p:spPr>
        <p:txBody>
          <a:bodyPr anchorCtr="0" anchor="t" bIns="0" lIns="0" spcFirstLastPara="1" rIns="0" wrap="square" tIns="0">
            <a:spAutoFit/>
          </a:bodyPr>
          <a:lstStyle/>
          <a:p>
            <a:pPr indent="0" lvl="0" marL="0" marR="0" rtl="0" algn="just">
              <a:lnSpc>
                <a:spcPct val="110000"/>
              </a:lnSpc>
              <a:spcBef>
                <a:spcPts val="0"/>
              </a:spcBef>
              <a:spcAft>
                <a:spcPts val="0"/>
              </a:spcAft>
              <a:buNone/>
            </a:pPr>
            <a:r>
              <a:rPr b="0" i="0" lang="en-US" sz="3300" u="none" cap="none" strike="noStrike">
                <a:solidFill>
                  <a:srgbClr val="000000"/>
                </a:solidFill>
                <a:latin typeface="Arial"/>
                <a:ea typeface="Arial"/>
                <a:cs typeface="Arial"/>
                <a:sym typeface="Arial"/>
              </a:rPr>
              <a:t>Objective 1</a:t>
            </a:r>
            <a:endParaRPr/>
          </a:p>
        </p:txBody>
      </p:sp>
      <p:sp>
        <p:nvSpPr>
          <p:cNvPr id="275" name="Google Shape;275;p18"/>
          <p:cNvSpPr txBox="1"/>
          <p:nvPr/>
        </p:nvSpPr>
        <p:spPr>
          <a:xfrm>
            <a:off x="8002967" y="3084120"/>
            <a:ext cx="8468297" cy="833126"/>
          </a:xfrm>
          <a:prstGeom prst="rect">
            <a:avLst/>
          </a:prstGeom>
          <a:noFill/>
          <a:ln>
            <a:noFill/>
          </a:ln>
        </p:spPr>
        <p:txBody>
          <a:bodyPr anchorCtr="0" anchor="t" bIns="0" lIns="0" spcFirstLastPara="1" rIns="0" wrap="square" tIns="0">
            <a:spAutoFit/>
          </a:bodyPr>
          <a:lstStyle/>
          <a:p>
            <a:pPr indent="-330388" lvl="2" marL="991165" marR="0" rtl="0" algn="l">
              <a:lnSpc>
                <a:spcPct val="147015"/>
              </a:lnSpc>
              <a:spcBef>
                <a:spcPts val="0"/>
              </a:spcBef>
              <a:spcAft>
                <a:spcPts val="0"/>
              </a:spcAft>
              <a:buClr>
                <a:srgbClr val="000000"/>
              </a:buClr>
              <a:buSzPts val="2295"/>
              <a:buFont typeface="Arial"/>
              <a:buChar char="⚬"/>
            </a:pPr>
            <a:r>
              <a:rPr b="0" i="0" lang="en-US" sz="2295" u="none" cap="none" strike="noStrike">
                <a:solidFill>
                  <a:srgbClr val="000000"/>
                </a:solidFill>
                <a:latin typeface="Arial"/>
                <a:ea typeface="Arial"/>
                <a:cs typeface="Arial"/>
                <a:sym typeface="Arial"/>
              </a:rPr>
              <a:t>Measure the activeness of users on a weekly basis.</a:t>
            </a:r>
            <a:endParaRPr/>
          </a:p>
          <a:p>
            <a:pPr indent="0" lvl="0" marL="0" marR="0" rtl="0" algn="l">
              <a:lnSpc>
                <a:spcPct val="147015"/>
              </a:lnSpc>
              <a:spcBef>
                <a:spcPts val="0"/>
              </a:spcBef>
              <a:spcAft>
                <a:spcPts val="0"/>
              </a:spcAft>
              <a:buNone/>
            </a:pPr>
            <a:r>
              <a:t/>
            </a:r>
            <a:endParaRPr b="0" i="0" sz="2295" u="none" cap="none" strike="noStrike">
              <a:solidFill>
                <a:srgbClr val="000000"/>
              </a:solidFill>
              <a:latin typeface="Arial"/>
              <a:ea typeface="Arial"/>
              <a:cs typeface="Arial"/>
              <a:sym typeface="Arial"/>
            </a:endParaRPr>
          </a:p>
        </p:txBody>
      </p:sp>
      <p:sp>
        <p:nvSpPr>
          <p:cNvPr id="276" name="Google Shape;276;p18"/>
          <p:cNvSpPr txBox="1"/>
          <p:nvPr/>
        </p:nvSpPr>
        <p:spPr>
          <a:xfrm>
            <a:off x="3032253" y="2672868"/>
            <a:ext cx="4970713" cy="711199"/>
          </a:xfrm>
          <a:prstGeom prst="rect">
            <a:avLst/>
          </a:prstGeom>
          <a:noFill/>
          <a:ln>
            <a:noFill/>
          </a:ln>
        </p:spPr>
        <p:txBody>
          <a:bodyPr anchorCtr="0" anchor="t" bIns="0" lIns="0" spcFirstLastPara="1" rIns="0" wrap="square" tIns="0">
            <a:spAutoFit/>
          </a:bodyPr>
          <a:lstStyle/>
          <a:p>
            <a:pPr indent="0" lvl="0" marL="0" marR="0" rtl="0" algn="l">
              <a:lnSpc>
                <a:spcPct val="110002"/>
              </a:lnSpc>
              <a:spcBef>
                <a:spcPts val="0"/>
              </a:spcBef>
              <a:spcAft>
                <a:spcPts val="0"/>
              </a:spcAft>
              <a:buNone/>
            </a:pPr>
            <a:r>
              <a:rPr b="0" i="0" lang="en-US" sz="4999" u="none" cap="none" strike="noStrike">
                <a:solidFill>
                  <a:srgbClr val="000000"/>
                </a:solidFill>
                <a:latin typeface="Arial"/>
                <a:ea typeface="Arial"/>
                <a:cs typeface="Arial"/>
                <a:sym typeface="Arial"/>
              </a:rPr>
              <a:t>Case Study 2</a:t>
            </a:r>
            <a:endParaRPr/>
          </a:p>
        </p:txBody>
      </p:sp>
      <p:cxnSp>
        <p:nvCxnSpPr>
          <p:cNvPr id="277" name="Google Shape;277;p18"/>
          <p:cNvCxnSpPr/>
          <p:nvPr/>
        </p:nvCxnSpPr>
        <p:spPr>
          <a:xfrm rot="10800000">
            <a:off x="1475861" y="4260994"/>
            <a:ext cx="15156557" cy="0"/>
          </a:xfrm>
          <a:prstGeom prst="straightConnector1">
            <a:avLst/>
          </a:prstGeom>
          <a:noFill/>
          <a:ln cap="flat" cmpd="sng" w="76200">
            <a:solidFill>
              <a:srgbClr val="C23A97"/>
            </a:solidFill>
            <a:prstDash val="solid"/>
            <a:round/>
            <a:headEnd len="sm" w="sm" type="none"/>
            <a:tailEnd len="sm" w="sm"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19"/>
          <p:cNvSpPr/>
          <p:nvPr/>
        </p:nvSpPr>
        <p:spPr>
          <a:xfrm rot="-146016">
            <a:off x="-137878" y="-383716"/>
            <a:ext cx="18729171" cy="11071701"/>
          </a:xfrm>
          <a:custGeom>
            <a:rect b="b" l="l" r="r" t="t"/>
            <a:pathLst>
              <a:path extrusionOk="0" h="11061715" w="18712279">
                <a:moveTo>
                  <a:pt x="441100" y="0"/>
                </a:moveTo>
                <a:lnTo>
                  <a:pt x="18712280" y="784177"/>
                </a:lnTo>
                <a:lnTo>
                  <a:pt x="18271180" y="11061716"/>
                </a:lnTo>
                <a:lnTo>
                  <a:pt x="0" y="10277539"/>
                </a:lnTo>
                <a:lnTo>
                  <a:pt x="441100" y="0"/>
                </a:lnTo>
                <a:close/>
              </a:path>
            </a:pathLst>
          </a:custGeom>
          <a:blipFill rotWithShape="1">
            <a:blip r:embed="rId3">
              <a:alphaModFix/>
            </a:blip>
            <a:stretch>
              <a:fillRect b="-49087" l="-9548" r="-62592" t="-14707"/>
            </a:stretch>
          </a:blipFill>
          <a:ln>
            <a:noFill/>
          </a:ln>
        </p:spPr>
      </p:sp>
      <p:sp>
        <p:nvSpPr>
          <p:cNvPr id="283" name="Google Shape;283;p19"/>
          <p:cNvSpPr txBox="1"/>
          <p:nvPr/>
        </p:nvSpPr>
        <p:spPr>
          <a:xfrm>
            <a:off x="3422550" y="1585492"/>
            <a:ext cx="11442900" cy="100965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6600" u="none" cap="none" strike="noStrike">
                <a:solidFill>
                  <a:srgbClr val="FFFFFF"/>
                </a:solidFill>
                <a:latin typeface="Arial"/>
                <a:ea typeface="Arial"/>
                <a:cs typeface="Arial"/>
                <a:sym typeface="Arial"/>
              </a:rPr>
              <a:t>RESLUT</a:t>
            </a:r>
            <a:endParaRPr/>
          </a:p>
        </p:txBody>
      </p:sp>
      <p:sp>
        <p:nvSpPr>
          <p:cNvPr id="284" name="Google Shape;284;p19"/>
          <p:cNvSpPr txBox="1"/>
          <p:nvPr/>
        </p:nvSpPr>
        <p:spPr>
          <a:xfrm>
            <a:off x="1759817" y="4061301"/>
            <a:ext cx="14356271" cy="1691114"/>
          </a:xfrm>
          <a:prstGeom prst="rect">
            <a:avLst/>
          </a:prstGeom>
          <a:noFill/>
          <a:ln>
            <a:noFill/>
          </a:ln>
        </p:spPr>
        <p:txBody>
          <a:bodyPr anchorCtr="0" anchor="t" bIns="0" lIns="0" spcFirstLastPara="1" rIns="0" wrap="square" tIns="0">
            <a:spAutoFit/>
          </a:bodyPr>
          <a:lstStyle/>
          <a:p>
            <a:pPr indent="0" lvl="0" marL="0" marR="0" rtl="0" algn="ctr">
              <a:lnSpc>
                <a:spcPct val="147022"/>
              </a:lnSpc>
              <a:spcBef>
                <a:spcPts val="0"/>
              </a:spcBef>
              <a:spcAft>
                <a:spcPts val="0"/>
              </a:spcAft>
              <a:buNone/>
            </a:pPr>
            <a:r>
              <a:rPr b="0" i="0" lang="en-US" sz="4651" u="sng" cap="none" strike="noStrike">
                <a:solidFill>
                  <a:srgbClr val="FFFFFF"/>
                </a:solidFill>
                <a:latin typeface="Arial"/>
                <a:ea typeface="Arial"/>
                <a:cs typeface="Arial"/>
                <a:sym typeface="Arial"/>
                <a:hlinkClick r:id="rId4">
                  <a:extLst>
                    <a:ext uri="{A12FA001-AC4F-418D-AE19-62706E023703}">
                      <ahyp:hlinkClr val="tx"/>
                    </a:ext>
                  </a:extLst>
                </a:hlinkClick>
              </a:rPr>
              <a:t> https://drive.google.com/file/d/1HJJtvLBa-Mbzw3Q4G2fy3HJabE2A1O8U/view?usp=sharing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2"/>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3835" l="-53353" r="-345" t="-19865"/>
            </a:stretch>
          </a:blipFill>
          <a:ln>
            <a:noFill/>
          </a:ln>
        </p:spPr>
      </p:sp>
      <p:cxnSp>
        <p:nvCxnSpPr>
          <p:cNvPr id="95" name="Google Shape;95;p2"/>
          <p:cNvCxnSpPr/>
          <p:nvPr/>
        </p:nvCxnSpPr>
        <p:spPr>
          <a:xfrm flipH="1">
            <a:off x="3838745" y="4174609"/>
            <a:ext cx="10610668" cy="53684"/>
          </a:xfrm>
          <a:prstGeom prst="straightConnector1">
            <a:avLst/>
          </a:prstGeom>
          <a:noFill/>
          <a:ln cap="flat" cmpd="sng" w="76200">
            <a:solidFill>
              <a:srgbClr val="F5F5F5"/>
            </a:solidFill>
            <a:prstDash val="solid"/>
            <a:round/>
            <a:headEnd len="sm" w="sm" type="none"/>
            <a:tailEnd len="sm" w="sm" type="none"/>
          </a:ln>
        </p:spPr>
      </p:cxnSp>
      <p:sp>
        <p:nvSpPr>
          <p:cNvPr id="96" name="Google Shape;96;p2"/>
          <p:cNvSpPr txBox="1"/>
          <p:nvPr/>
        </p:nvSpPr>
        <p:spPr>
          <a:xfrm>
            <a:off x="3838649" y="1977800"/>
            <a:ext cx="10610702" cy="774700"/>
          </a:xfrm>
          <a:prstGeom prst="rect">
            <a:avLst/>
          </a:prstGeom>
          <a:noFill/>
          <a:ln>
            <a:noFill/>
          </a:ln>
        </p:spPr>
        <p:txBody>
          <a:bodyPr anchorCtr="0" anchor="t" bIns="0" lIns="0" spcFirstLastPara="1" rIns="0" wrap="square" tIns="0">
            <a:spAutoFit/>
          </a:bodyPr>
          <a:lstStyle/>
          <a:p>
            <a:pPr indent="0" lvl="0" marL="0" marR="0" rtl="0" algn="ctr">
              <a:lnSpc>
                <a:spcPct val="110001"/>
              </a:lnSpc>
              <a:spcBef>
                <a:spcPts val="0"/>
              </a:spcBef>
              <a:spcAft>
                <a:spcPts val="0"/>
              </a:spcAft>
              <a:buNone/>
            </a:pPr>
            <a:r>
              <a:rPr b="0" i="0" lang="en-US" sz="5499" u="none" cap="none" strike="noStrike">
                <a:solidFill>
                  <a:srgbClr val="FFFFFF"/>
                </a:solidFill>
                <a:latin typeface="Arial"/>
                <a:ea typeface="Arial"/>
                <a:cs typeface="Arial"/>
                <a:sym typeface="Arial"/>
              </a:rPr>
              <a:t>Table of</a:t>
            </a:r>
            <a:endParaRPr/>
          </a:p>
        </p:txBody>
      </p:sp>
      <p:sp>
        <p:nvSpPr>
          <p:cNvPr id="97" name="Google Shape;97;p2"/>
          <p:cNvSpPr txBox="1"/>
          <p:nvPr/>
        </p:nvSpPr>
        <p:spPr>
          <a:xfrm>
            <a:off x="3350354" y="5534238"/>
            <a:ext cx="2459760" cy="1018414"/>
          </a:xfrm>
          <a:prstGeom prst="rect">
            <a:avLst/>
          </a:prstGeom>
          <a:noFill/>
          <a:ln>
            <a:noFill/>
          </a:ln>
        </p:spPr>
        <p:txBody>
          <a:bodyPr anchorCtr="0" anchor="t" bIns="0" lIns="0" spcFirstLastPara="1" rIns="0" wrap="square" tIns="0">
            <a:spAutoFit/>
          </a:bodyPr>
          <a:lstStyle/>
          <a:p>
            <a:pPr indent="0" lvl="0" marL="0" marR="0" rtl="0" algn="ctr">
              <a:lnSpc>
                <a:spcPct val="147016"/>
              </a:lnSpc>
              <a:spcBef>
                <a:spcPts val="0"/>
              </a:spcBef>
              <a:spcAft>
                <a:spcPts val="0"/>
              </a:spcAft>
              <a:buNone/>
            </a:pPr>
            <a:r>
              <a:rPr b="0" i="0" lang="en-US" sz="2799" u="none" cap="none" strike="noStrike">
                <a:solidFill>
                  <a:srgbClr val="FFFFFF"/>
                </a:solidFill>
                <a:latin typeface="Arial"/>
                <a:ea typeface="Arial"/>
                <a:cs typeface="Arial"/>
                <a:sym typeface="Arial"/>
              </a:rPr>
              <a:t>PROJECT DESCRIPTION</a:t>
            </a:r>
            <a:endParaRPr/>
          </a:p>
        </p:txBody>
      </p:sp>
      <p:sp>
        <p:nvSpPr>
          <p:cNvPr id="98" name="Google Shape;98;p2"/>
          <p:cNvSpPr txBox="1"/>
          <p:nvPr/>
        </p:nvSpPr>
        <p:spPr>
          <a:xfrm>
            <a:off x="3628807" y="4652553"/>
            <a:ext cx="2265543" cy="930275"/>
          </a:xfrm>
          <a:prstGeom prst="rect">
            <a:avLst/>
          </a:prstGeom>
          <a:noFill/>
          <a:ln>
            <a:noFill/>
          </a:ln>
        </p:spPr>
        <p:txBody>
          <a:bodyPr anchorCtr="0" anchor="t" bIns="0" lIns="0" spcFirstLastPara="1" rIns="0" wrap="square" tIns="0">
            <a:spAutoFit/>
          </a:bodyPr>
          <a:lstStyle/>
          <a:p>
            <a:pPr indent="0" lvl="0" marL="0" marR="0" rtl="0" algn="ctr">
              <a:lnSpc>
                <a:spcPct val="110001"/>
              </a:lnSpc>
              <a:spcBef>
                <a:spcPts val="0"/>
              </a:spcBef>
              <a:spcAft>
                <a:spcPts val="0"/>
              </a:spcAft>
              <a:buNone/>
            </a:pPr>
            <a:r>
              <a:rPr b="0" i="0" lang="en-US" sz="6499" u="none" cap="none" strike="noStrike">
                <a:solidFill>
                  <a:srgbClr val="FFFFFF"/>
                </a:solidFill>
                <a:latin typeface="Arial"/>
                <a:ea typeface="Arial"/>
                <a:cs typeface="Arial"/>
                <a:sym typeface="Arial"/>
              </a:rPr>
              <a:t>01</a:t>
            </a:r>
            <a:endParaRPr/>
          </a:p>
        </p:txBody>
      </p:sp>
      <p:sp>
        <p:nvSpPr>
          <p:cNvPr id="99" name="Google Shape;99;p2"/>
          <p:cNvSpPr txBox="1"/>
          <p:nvPr/>
        </p:nvSpPr>
        <p:spPr>
          <a:xfrm>
            <a:off x="6494264" y="4652553"/>
            <a:ext cx="2265543" cy="930275"/>
          </a:xfrm>
          <a:prstGeom prst="rect">
            <a:avLst/>
          </a:prstGeom>
          <a:noFill/>
          <a:ln>
            <a:noFill/>
          </a:ln>
        </p:spPr>
        <p:txBody>
          <a:bodyPr anchorCtr="0" anchor="t" bIns="0" lIns="0" spcFirstLastPara="1" rIns="0" wrap="square" tIns="0">
            <a:spAutoFit/>
          </a:bodyPr>
          <a:lstStyle/>
          <a:p>
            <a:pPr indent="0" lvl="0" marL="0" marR="0" rtl="0" algn="ctr">
              <a:lnSpc>
                <a:spcPct val="110001"/>
              </a:lnSpc>
              <a:spcBef>
                <a:spcPts val="0"/>
              </a:spcBef>
              <a:spcAft>
                <a:spcPts val="0"/>
              </a:spcAft>
              <a:buNone/>
            </a:pPr>
            <a:r>
              <a:rPr b="0" i="0" lang="en-US" sz="6499" u="none" cap="none" strike="noStrike">
                <a:solidFill>
                  <a:srgbClr val="FFFFFF"/>
                </a:solidFill>
                <a:latin typeface="Arial"/>
                <a:ea typeface="Arial"/>
                <a:cs typeface="Arial"/>
                <a:sym typeface="Arial"/>
              </a:rPr>
              <a:t>02</a:t>
            </a:r>
            <a:endParaRPr/>
          </a:p>
        </p:txBody>
      </p:sp>
      <p:sp>
        <p:nvSpPr>
          <p:cNvPr id="100" name="Google Shape;100;p2"/>
          <p:cNvSpPr txBox="1"/>
          <p:nvPr/>
        </p:nvSpPr>
        <p:spPr>
          <a:xfrm>
            <a:off x="9426884" y="4652553"/>
            <a:ext cx="2265543" cy="930275"/>
          </a:xfrm>
          <a:prstGeom prst="rect">
            <a:avLst/>
          </a:prstGeom>
          <a:noFill/>
          <a:ln>
            <a:noFill/>
          </a:ln>
        </p:spPr>
        <p:txBody>
          <a:bodyPr anchorCtr="0" anchor="t" bIns="0" lIns="0" spcFirstLastPara="1" rIns="0" wrap="square" tIns="0">
            <a:spAutoFit/>
          </a:bodyPr>
          <a:lstStyle/>
          <a:p>
            <a:pPr indent="0" lvl="0" marL="0" marR="0" rtl="0" algn="ctr">
              <a:lnSpc>
                <a:spcPct val="110001"/>
              </a:lnSpc>
              <a:spcBef>
                <a:spcPts val="0"/>
              </a:spcBef>
              <a:spcAft>
                <a:spcPts val="0"/>
              </a:spcAft>
              <a:buNone/>
            </a:pPr>
            <a:r>
              <a:rPr b="0" i="0" lang="en-US" sz="6499" u="none" cap="none" strike="noStrike">
                <a:solidFill>
                  <a:srgbClr val="FFFFFF"/>
                </a:solidFill>
                <a:latin typeface="Arial"/>
                <a:ea typeface="Arial"/>
                <a:cs typeface="Arial"/>
                <a:sym typeface="Arial"/>
              </a:rPr>
              <a:t>03</a:t>
            </a:r>
            <a:endParaRPr/>
          </a:p>
        </p:txBody>
      </p:sp>
      <p:sp>
        <p:nvSpPr>
          <p:cNvPr id="101" name="Google Shape;101;p2"/>
          <p:cNvSpPr txBox="1"/>
          <p:nvPr/>
        </p:nvSpPr>
        <p:spPr>
          <a:xfrm>
            <a:off x="12359177" y="4652553"/>
            <a:ext cx="2265543" cy="930275"/>
          </a:xfrm>
          <a:prstGeom prst="rect">
            <a:avLst/>
          </a:prstGeom>
          <a:noFill/>
          <a:ln>
            <a:noFill/>
          </a:ln>
        </p:spPr>
        <p:txBody>
          <a:bodyPr anchorCtr="0" anchor="t" bIns="0" lIns="0" spcFirstLastPara="1" rIns="0" wrap="square" tIns="0">
            <a:spAutoFit/>
          </a:bodyPr>
          <a:lstStyle/>
          <a:p>
            <a:pPr indent="0" lvl="0" marL="0" marR="0" rtl="0" algn="ctr">
              <a:lnSpc>
                <a:spcPct val="110001"/>
              </a:lnSpc>
              <a:spcBef>
                <a:spcPts val="0"/>
              </a:spcBef>
              <a:spcAft>
                <a:spcPts val="0"/>
              </a:spcAft>
              <a:buNone/>
            </a:pPr>
            <a:r>
              <a:rPr b="0" i="0" lang="en-US" sz="6499" u="none" cap="none" strike="noStrike">
                <a:solidFill>
                  <a:srgbClr val="FFFFFF"/>
                </a:solidFill>
                <a:latin typeface="Arial"/>
                <a:ea typeface="Arial"/>
                <a:cs typeface="Arial"/>
                <a:sym typeface="Arial"/>
              </a:rPr>
              <a:t>04</a:t>
            </a:r>
            <a:endParaRPr/>
          </a:p>
        </p:txBody>
      </p:sp>
      <p:sp>
        <p:nvSpPr>
          <p:cNvPr id="102" name="Google Shape;102;p2"/>
          <p:cNvSpPr txBox="1"/>
          <p:nvPr/>
        </p:nvSpPr>
        <p:spPr>
          <a:xfrm>
            <a:off x="6662736" y="5534238"/>
            <a:ext cx="2481230" cy="1018414"/>
          </a:xfrm>
          <a:prstGeom prst="rect">
            <a:avLst/>
          </a:prstGeom>
          <a:noFill/>
          <a:ln>
            <a:noFill/>
          </a:ln>
        </p:spPr>
        <p:txBody>
          <a:bodyPr anchorCtr="0" anchor="t" bIns="0" lIns="0" spcFirstLastPara="1" rIns="0" wrap="square" tIns="0">
            <a:spAutoFit/>
          </a:bodyPr>
          <a:lstStyle/>
          <a:p>
            <a:pPr indent="0" lvl="0" marL="0" marR="0" rtl="0" algn="ctr">
              <a:lnSpc>
                <a:spcPct val="147016"/>
              </a:lnSpc>
              <a:spcBef>
                <a:spcPts val="0"/>
              </a:spcBef>
              <a:spcAft>
                <a:spcPts val="0"/>
              </a:spcAft>
              <a:buNone/>
            </a:pPr>
            <a:r>
              <a:rPr b="0" i="0" lang="en-US" sz="2799" u="none" cap="none" strike="noStrike">
                <a:solidFill>
                  <a:srgbClr val="FFFFFF"/>
                </a:solidFill>
                <a:latin typeface="Arial"/>
                <a:ea typeface="Arial"/>
                <a:cs typeface="Arial"/>
                <a:sym typeface="Arial"/>
              </a:rPr>
              <a:t>TECHSTACK USED</a:t>
            </a:r>
            <a:endParaRPr/>
          </a:p>
        </p:txBody>
      </p:sp>
      <p:sp>
        <p:nvSpPr>
          <p:cNvPr id="103" name="Google Shape;103;p2"/>
          <p:cNvSpPr txBox="1"/>
          <p:nvPr/>
        </p:nvSpPr>
        <p:spPr>
          <a:xfrm>
            <a:off x="9612429" y="5534238"/>
            <a:ext cx="2097071" cy="504064"/>
          </a:xfrm>
          <a:prstGeom prst="rect">
            <a:avLst/>
          </a:prstGeom>
          <a:noFill/>
          <a:ln>
            <a:noFill/>
          </a:ln>
        </p:spPr>
        <p:txBody>
          <a:bodyPr anchorCtr="0" anchor="t" bIns="0" lIns="0" spcFirstLastPara="1" rIns="0" wrap="square" tIns="0">
            <a:spAutoFit/>
          </a:bodyPr>
          <a:lstStyle/>
          <a:p>
            <a:pPr indent="0" lvl="0" marL="0" marR="0" rtl="0" algn="ctr">
              <a:lnSpc>
                <a:spcPct val="147016"/>
              </a:lnSpc>
              <a:spcBef>
                <a:spcPts val="0"/>
              </a:spcBef>
              <a:spcAft>
                <a:spcPts val="0"/>
              </a:spcAft>
              <a:buNone/>
            </a:pPr>
            <a:r>
              <a:rPr b="0" i="0" lang="en-US" sz="2799" u="none" cap="none" strike="noStrike">
                <a:solidFill>
                  <a:srgbClr val="FFFFFF"/>
                </a:solidFill>
                <a:latin typeface="Arial"/>
                <a:ea typeface="Arial"/>
                <a:cs typeface="Arial"/>
                <a:sym typeface="Arial"/>
              </a:rPr>
              <a:t>APPROACH</a:t>
            </a:r>
            <a:endParaRPr/>
          </a:p>
        </p:txBody>
      </p:sp>
      <p:sp>
        <p:nvSpPr>
          <p:cNvPr id="104" name="Google Shape;104;p2"/>
          <p:cNvSpPr txBox="1"/>
          <p:nvPr/>
        </p:nvSpPr>
        <p:spPr>
          <a:xfrm>
            <a:off x="12562122" y="5534238"/>
            <a:ext cx="2097071" cy="504064"/>
          </a:xfrm>
          <a:prstGeom prst="rect">
            <a:avLst/>
          </a:prstGeom>
          <a:noFill/>
          <a:ln>
            <a:noFill/>
          </a:ln>
        </p:spPr>
        <p:txBody>
          <a:bodyPr anchorCtr="0" anchor="t" bIns="0" lIns="0" spcFirstLastPara="1" rIns="0" wrap="square" tIns="0">
            <a:spAutoFit/>
          </a:bodyPr>
          <a:lstStyle/>
          <a:p>
            <a:pPr indent="0" lvl="0" marL="0" marR="0" rtl="0" algn="ctr">
              <a:lnSpc>
                <a:spcPct val="147016"/>
              </a:lnSpc>
              <a:spcBef>
                <a:spcPts val="0"/>
              </a:spcBef>
              <a:spcAft>
                <a:spcPts val="0"/>
              </a:spcAft>
              <a:buNone/>
            </a:pPr>
            <a:r>
              <a:rPr b="0" i="0" lang="en-US" sz="2799" u="none" cap="none" strike="noStrike">
                <a:solidFill>
                  <a:srgbClr val="FFFFFF"/>
                </a:solidFill>
                <a:latin typeface="Arial"/>
                <a:ea typeface="Arial"/>
                <a:cs typeface="Arial"/>
                <a:sym typeface="Arial"/>
              </a:rPr>
              <a:t>ANALYSIS</a:t>
            </a:r>
            <a:endParaRPr/>
          </a:p>
        </p:txBody>
      </p:sp>
      <p:sp>
        <p:nvSpPr>
          <p:cNvPr id="105" name="Google Shape;105;p2"/>
          <p:cNvSpPr txBox="1"/>
          <p:nvPr/>
        </p:nvSpPr>
        <p:spPr>
          <a:xfrm>
            <a:off x="8095430" y="7825802"/>
            <a:ext cx="2097071" cy="1018414"/>
          </a:xfrm>
          <a:prstGeom prst="rect">
            <a:avLst/>
          </a:prstGeom>
          <a:noFill/>
          <a:ln>
            <a:noFill/>
          </a:ln>
        </p:spPr>
        <p:txBody>
          <a:bodyPr anchorCtr="0" anchor="t" bIns="0" lIns="0" spcFirstLastPara="1" rIns="0" wrap="square" tIns="0">
            <a:spAutoFit/>
          </a:bodyPr>
          <a:lstStyle/>
          <a:p>
            <a:pPr indent="0" lvl="0" marL="0" marR="0" rtl="0" algn="ctr">
              <a:lnSpc>
                <a:spcPct val="147016"/>
              </a:lnSpc>
              <a:spcBef>
                <a:spcPts val="0"/>
              </a:spcBef>
              <a:spcAft>
                <a:spcPts val="0"/>
              </a:spcAft>
              <a:buNone/>
            </a:pPr>
            <a:r>
              <a:rPr b="0" i="0" lang="en-US" sz="2799" u="none" cap="none" strike="noStrike">
                <a:solidFill>
                  <a:srgbClr val="FFFFFF"/>
                </a:solidFill>
                <a:latin typeface="Arial"/>
                <a:ea typeface="Arial"/>
                <a:cs typeface="Arial"/>
                <a:sym typeface="Arial"/>
              </a:rPr>
              <a:t>INSIGHTS</a:t>
            </a:r>
            <a:endParaRPr/>
          </a:p>
          <a:p>
            <a:pPr indent="0" lvl="0" marL="0" marR="0" rtl="0" algn="ctr">
              <a:lnSpc>
                <a:spcPct val="147016"/>
              </a:lnSpc>
              <a:spcBef>
                <a:spcPts val="0"/>
              </a:spcBef>
              <a:spcAft>
                <a:spcPts val="0"/>
              </a:spcAft>
              <a:buNone/>
            </a:pPr>
            <a:r>
              <a:t/>
            </a:r>
            <a:endParaRPr b="0" i="0" sz="2799" u="none" cap="none" strike="noStrike">
              <a:solidFill>
                <a:srgbClr val="FFFFFF"/>
              </a:solidFill>
              <a:latin typeface="Arial"/>
              <a:ea typeface="Arial"/>
              <a:cs typeface="Arial"/>
              <a:sym typeface="Arial"/>
            </a:endParaRPr>
          </a:p>
        </p:txBody>
      </p:sp>
      <p:sp>
        <p:nvSpPr>
          <p:cNvPr id="106" name="Google Shape;106;p2"/>
          <p:cNvSpPr txBox="1"/>
          <p:nvPr/>
        </p:nvSpPr>
        <p:spPr>
          <a:xfrm>
            <a:off x="8011194" y="6944117"/>
            <a:ext cx="2265543" cy="930275"/>
          </a:xfrm>
          <a:prstGeom prst="rect">
            <a:avLst/>
          </a:prstGeom>
          <a:noFill/>
          <a:ln>
            <a:noFill/>
          </a:ln>
        </p:spPr>
        <p:txBody>
          <a:bodyPr anchorCtr="0" anchor="t" bIns="0" lIns="0" spcFirstLastPara="1" rIns="0" wrap="square" tIns="0">
            <a:spAutoFit/>
          </a:bodyPr>
          <a:lstStyle/>
          <a:p>
            <a:pPr indent="0" lvl="0" marL="0" marR="0" rtl="0" algn="ctr">
              <a:lnSpc>
                <a:spcPct val="110001"/>
              </a:lnSpc>
              <a:spcBef>
                <a:spcPts val="0"/>
              </a:spcBef>
              <a:spcAft>
                <a:spcPts val="0"/>
              </a:spcAft>
              <a:buNone/>
            </a:pPr>
            <a:r>
              <a:rPr b="0" i="0" lang="en-US" sz="6499" u="none" cap="none" strike="noStrike">
                <a:solidFill>
                  <a:srgbClr val="FFFFFF"/>
                </a:solidFill>
                <a:latin typeface="Arial"/>
                <a:ea typeface="Arial"/>
                <a:cs typeface="Arial"/>
                <a:sym typeface="Arial"/>
              </a:rPr>
              <a:t>05</a:t>
            </a:r>
            <a:endParaRPr/>
          </a:p>
        </p:txBody>
      </p:sp>
      <p:sp>
        <p:nvSpPr>
          <p:cNvPr id="107" name="Google Shape;107;p2"/>
          <p:cNvSpPr txBox="1"/>
          <p:nvPr/>
        </p:nvSpPr>
        <p:spPr>
          <a:xfrm>
            <a:off x="3838615" y="2876325"/>
            <a:ext cx="10610702" cy="1088390"/>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0" i="0" lang="en-US" sz="7700" u="none" cap="none" strike="noStrike">
                <a:solidFill>
                  <a:srgbClr val="FFFFFF"/>
                </a:solidFill>
                <a:latin typeface="Arial"/>
                <a:ea typeface="Arial"/>
                <a:cs typeface="Arial"/>
                <a:sym typeface="Arial"/>
              </a:rPr>
              <a:t>CONTENTS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5"/>
        </a:solidFill>
      </p:bgPr>
    </p:bg>
    <p:spTree>
      <p:nvGrpSpPr>
        <p:cNvPr id="288" name="Shape 288"/>
        <p:cNvGrpSpPr/>
        <p:nvPr/>
      </p:nvGrpSpPr>
      <p:grpSpPr>
        <a:xfrm>
          <a:off x="0" y="0"/>
          <a:ext cx="0" cy="0"/>
          <a:chOff x="0" y="0"/>
          <a:chExt cx="0" cy="0"/>
        </a:xfrm>
      </p:grpSpPr>
      <p:sp>
        <p:nvSpPr>
          <p:cNvPr id="289" name="Google Shape;289;p20"/>
          <p:cNvSpPr/>
          <p:nvPr/>
        </p:nvSpPr>
        <p:spPr>
          <a:xfrm rot="5015114">
            <a:off x="9740863" y="2343404"/>
            <a:ext cx="15802157" cy="9423832"/>
          </a:xfrm>
          <a:custGeom>
            <a:rect b="b" l="l" r="r" t="t"/>
            <a:pathLst>
              <a:path extrusionOk="0" h="9423832" w="15802157">
                <a:moveTo>
                  <a:pt x="0" y="0"/>
                </a:moveTo>
                <a:lnTo>
                  <a:pt x="15802157" y="0"/>
                </a:lnTo>
                <a:lnTo>
                  <a:pt x="15802157" y="9423832"/>
                </a:lnTo>
                <a:lnTo>
                  <a:pt x="0" y="9423832"/>
                </a:lnTo>
                <a:lnTo>
                  <a:pt x="0" y="0"/>
                </a:lnTo>
                <a:close/>
              </a:path>
            </a:pathLst>
          </a:custGeom>
          <a:blipFill rotWithShape="1">
            <a:blip r:embed="rId3">
              <a:alphaModFix/>
            </a:blip>
            <a:stretch>
              <a:fillRect b="0" l="0" r="0" t="0"/>
            </a:stretch>
          </a:blipFill>
          <a:ln>
            <a:noFill/>
          </a:ln>
        </p:spPr>
      </p:sp>
      <p:grpSp>
        <p:nvGrpSpPr>
          <p:cNvPr id="290" name="Google Shape;290;p20"/>
          <p:cNvGrpSpPr/>
          <p:nvPr/>
        </p:nvGrpSpPr>
        <p:grpSpPr>
          <a:xfrm>
            <a:off x="1337180" y="1411257"/>
            <a:ext cx="15433919" cy="8343482"/>
            <a:chOff x="0" y="-28575"/>
            <a:chExt cx="4064900" cy="2197460"/>
          </a:xfrm>
        </p:grpSpPr>
        <p:sp>
          <p:nvSpPr>
            <p:cNvPr id="291" name="Google Shape;291;p20"/>
            <p:cNvSpPr/>
            <p:nvPr/>
          </p:nvSpPr>
          <p:spPr>
            <a:xfrm>
              <a:off x="0" y="0"/>
              <a:ext cx="4064900" cy="2168885"/>
            </a:xfrm>
            <a:custGeom>
              <a:rect b="b" l="l" r="r" t="t"/>
              <a:pathLst>
                <a:path extrusionOk="0" h="2168885" w="4064900">
                  <a:moveTo>
                    <a:pt x="0" y="0"/>
                  </a:moveTo>
                  <a:lnTo>
                    <a:pt x="4064900" y="0"/>
                  </a:lnTo>
                  <a:lnTo>
                    <a:pt x="4064900" y="2168885"/>
                  </a:lnTo>
                  <a:lnTo>
                    <a:pt x="0" y="2168885"/>
                  </a:lnTo>
                  <a:close/>
                </a:path>
              </a:pathLst>
            </a:custGeom>
            <a:solidFill>
              <a:srgbClr val="F5F5F5"/>
            </a:solidFill>
            <a:ln cap="sq" cmpd="sng" w="38100">
              <a:solidFill>
                <a:srgbClr val="202354"/>
              </a:solidFill>
              <a:prstDash val="solid"/>
              <a:miter lim="8000"/>
              <a:headEnd len="sm" w="sm" type="none"/>
              <a:tailEnd len="sm" w="sm" type="none"/>
            </a:ln>
          </p:spPr>
        </p:sp>
        <p:sp>
          <p:nvSpPr>
            <p:cNvPr id="292" name="Google Shape;292;p20"/>
            <p:cNvSpPr txBox="1"/>
            <p:nvPr/>
          </p:nvSpPr>
          <p:spPr>
            <a:xfrm>
              <a:off x="0" y="-28575"/>
              <a:ext cx="4064900" cy="2197460"/>
            </a:xfrm>
            <a:prstGeom prst="rect">
              <a:avLst/>
            </a:prstGeom>
            <a:noFill/>
            <a:ln>
              <a:noFill/>
            </a:ln>
          </p:spPr>
          <p:txBody>
            <a:bodyPr anchorCtr="0" anchor="ctr" bIns="50800" lIns="50800" spcFirstLastPara="1" rIns="50800" wrap="square" tIns="50800">
              <a:noAutofit/>
            </a:bodyPr>
            <a:lstStyle/>
            <a:p>
              <a:pPr indent="0" lvl="0" marL="0" marR="0" rtl="0" algn="ctr">
                <a:lnSpc>
                  <a:spcPct val="103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93" name="Google Shape;293;p20"/>
          <p:cNvSpPr txBox="1"/>
          <p:nvPr/>
        </p:nvSpPr>
        <p:spPr>
          <a:xfrm>
            <a:off x="1656899" y="3476420"/>
            <a:ext cx="9685001" cy="746474"/>
          </a:xfrm>
          <a:prstGeom prst="rect">
            <a:avLst/>
          </a:prstGeom>
          <a:noFill/>
          <a:ln>
            <a:noFill/>
          </a:ln>
        </p:spPr>
        <p:txBody>
          <a:bodyPr anchorCtr="0" anchor="t" bIns="0" lIns="0" spcFirstLastPara="1" rIns="0" wrap="square" tIns="0">
            <a:spAutoFit/>
          </a:bodyPr>
          <a:lstStyle/>
          <a:p>
            <a:pPr indent="0" lvl="0" marL="0" marR="0" rtl="0" algn="just">
              <a:lnSpc>
                <a:spcPct val="109993"/>
              </a:lnSpc>
              <a:spcBef>
                <a:spcPts val="0"/>
              </a:spcBef>
              <a:spcAft>
                <a:spcPts val="0"/>
              </a:spcAft>
              <a:buNone/>
            </a:pPr>
            <a:r>
              <a:rPr b="0" i="0" lang="en-US" sz="4363" u="none" cap="none" strike="noStrike">
                <a:solidFill>
                  <a:srgbClr val="000000"/>
                </a:solidFill>
                <a:latin typeface="Arial"/>
                <a:ea typeface="Arial"/>
                <a:cs typeface="Arial"/>
                <a:sym typeface="Arial"/>
              </a:rPr>
              <a:t>INVESTIGATING METRIC SPIKE</a:t>
            </a:r>
            <a:endParaRPr/>
          </a:p>
        </p:txBody>
      </p:sp>
      <p:sp>
        <p:nvSpPr>
          <p:cNvPr id="294" name="Google Shape;294;p20"/>
          <p:cNvSpPr txBox="1"/>
          <p:nvPr/>
        </p:nvSpPr>
        <p:spPr>
          <a:xfrm>
            <a:off x="3374110" y="4422919"/>
            <a:ext cx="10191163" cy="6825298"/>
          </a:xfrm>
          <a:prstGeom prst="rect">
            <a:avLst/>
          </a:prstGeom>
          <a:noFill/>
          <a:ln>
            <a:noFill/>
          </a:ln>
        </p:spPr>
        <p:txBody>
          <a:bodyPr anchorCtr="0" anchor="t" bIns="0" lIns="0" spcFirstLastPara="1" rIns="0" wrap="square" tIns="0">
            <a:spAutoFit/>
          </a:bodyPr>
          <a:lstStyle/>
          <a:p>
            <a:pPr indent="0" lvl="0" marL="0" marR="0" rtl="0" algn="l">
              <a:lnSpc>
                <a:spcPct val="147011"/>
              </a:lnSpc>
              <a:spcBef>
                <a:spcPts val="0"/>
              </a:spcBef>
              <a:spcAft>
                <a:spcPts val="0"/>
              </a:spcAft>
              <a:buNone/>
            </a:pPr>
            <a:r>
              <a:rPr b="0" i="0" lang="en-US" sz="2376" u="none" cap="none" strike="noStrike">
                <a:solidFill>
                  <a:srgbClr val="000000"/>
                </a:solidFill>
                <a:latin typeface="Arial"/>
                <a:ea typeface="Arial"/>
                <a:cs typeface="Arial"/>
                <a:sym typeface="Arial"/>
              </a:rPr>
              <a:t>With user_counts As (</a:t>
            </a:r>
            <a:endParaRPr/>
          </a:p>
          <a:p>
            <a:pPr indent="0" lvl="0" marL="0" marR="0" rtl="0" algn="l">
              <a:lnSpc>
                <a:spcPct val="147011"/>
              </a:lnSpc>
              <a:spcBef>
                <a:spcPts val="0"/>
              </a:spcBef>
              <a:spcAft>
                <a:spcPts val="0"/>
              </a:spcAft>
              <a:buNone/>
            </a:pPr>
            <a:r>
              <a:rPr b="0" i="0" lang="en-US" sz="2376" u="none" cap="none" strike="noStrike">
                <a:solidFill>
                  <a:srgbClr val="000000"/>
                </a:solidFill>
                <a:latin typeface="Arial"/>
                <a:ea typeface="Arial"/>
                <a:cs typeface="Arial"/>
                <a:sym typeface="Arial"/>
              </a:rPr>
              <a:t>select count(distinct user_id) as user_count, year(created_at) as yr, month(created_at) as month_created from users group by yr, month_created),</a:t>
            </a:r>
            <a:endParaRPr/>
          </a:p>
          <a:p>
            <a:pPr indent="0" lvl="0" marL="0" marR="0" rtl="0" algn="l">
              <a:lnSpc>
                <a:spcPct val="147011"/>
              </a:lnSpc>
              <a:spcBef>
                <a:spcPts val="0"/>
              </a:spcBef>
              <a:spcAft>
                <a:spcPts val="0"/>
              </a:spcAft>
              <a:buNone/>
            </a:pPr>
            <a:r>
              <a:rPr b="0" i="0" lang="en-US" sz="2376" u="none" cap="none" strike="noStrike">
                <a:solidFill>
                  <a:srgbClr val="000000"/>
                </a:solidFill>
                <a:latin typeface="Arial"/>
                <a:ea typeface="Arial"/>
                <a:cs typeface="Arial"/>
                <a:sym typeface="Arial"/>
              </a:rPr>
              <a:t>growth_calculations as (</a:t>
            </a:r>
            <a:endParaRPr/>
          </a:p>
          <a:p>
            <a:pPr indent="0" lvl="0" marL="0" marR="0" rtl="0" algn="l">
              <a:lnSpc>
                <a:spcPct val="147011"/>
              </a:lnSpc>
              <a:spcBef>
                <a:spcPts val="0"/>
              </a:spcBef>
              <a:spcAft>
                <a:spcPts val="0"/>
              </a:spcAft>
              <a:buNone/>
            </a:pPr>
            <a:r>
              <a:rPr b="0" i="0" lang="en-US" sz="2376" u="none" cap="none" strike="noStrike">
                <a:solidFill>
                  <a:srgbClr val="000000"/>
                </a:solidFill>
                <a:latin typeface="Arial"/>
                <a:ea typeface="Arial"/>
                <a:cs typeface="Arial"/>
                <a:sym typeface="Arial"/>
              </a:rPr>
              <a:t>   select yr, month_created, user_count, LAG(user_count) OVER (ORDER BY yr, month_created) AS prev_month_user_count FROM user_counts)</a:t>
            </a:r>
            <a:endParaRPr/>
          </a:p>
          <a:p>
            <a:pPr indent="0" lvl="0" marL="0" marR="0" rtl="0" algn="l">
              <a:lnSpc>
                <a:spcPct val="147011"/>
              </a:lnSpc>
              <a:spcBef>
                <a:spcPts val="0"/>
              </a:spcBef>
              <a:spcAft>
                <a:spcPts val="0"/>
              </a:spcAft>
              <a:buNone/>
            </a:pPr>
            <a:r>
              <a:rPr b="0" i="0" lang="en-US" sz="2376" u="none" cap="none" strike="noStrike">
                <a:solidFill>
                  <a:srgbClr val="000000"/>
                </a:solidFill>
                <a:latin typeface="Arial"/>
                <a:ea typeface="Arial"/>
                <a:cs typeface="Arial"/>
                <a:sym typeface="Arial"/>
              </a:rPr>
              <a:t>SELECT yr, month_created, user_count, prev_month_user_count, (user_count - prev_month_user_count) / prev_month_user_count * 100 AS growth_percentage</a:t>
            </a:r>
            <a:endParaRPr/>
          </a:p>
          <a:p>
            <a:pPr indent="0" lvl="0" marL="0" marR="0" rtl="0" algn="l">
              <a:lnSpc>
                <a:spcPct val="147011"/>
              </a:lnSpc>
              <a:spcBef>
                <a:spcPts val="0"/>
              </a:spcBef>
              <a:spcAft>
                <a:spcPts val="0"/>
              </a:spcAft>
              <a:buNone/>
            </a:pPr>
            <a:r>
              <a:rPr b="0" i="0" lang="en-US" sz="2376" u="none" cap="none" strike="noStrike">
                <a:solidFill>
                  <a:srgbClr val="000000"/>
                </a:solidFill>
                <a:latin typeface="Arial"/>
                <a:ea typeface="Arial"/>
                <a:cs typeface="Arial"/>
                <a:sym typeface="Arial"/>
              </a:rPr>
              <a:t>FROM growth_calculations</a:t>
            </a:r>
            <a:endParaRPr/>
          </a:p>
          <a:p>
            <a:pPr indent="0" lvl="0" marL="0" marR="0" rtl="0" algn="l">
              <a:lnSpc>
                <a:spcPct val="147011"/>
              </a:lnSpc>
              <a:spcBef>
                <a:spcPts val="0"/>
              </a:spcBef>
              <a:spcAft>
                <a:spcPts val="0"/>
              </a:spcAft>
              <a:buNone/>
            </a:pPr>
            <a:r>
              <a:rPr b="0" i="0" lang="en-US" sz="2376" u="none" cap="none" strike="noStrike">
                <a:solidFill>
                  <a:srgbClr val="000000"/>
                </a:solidFill>
                <a:latin typeface="Arial"/>
                <a:ea typeface="Arial"/>
                <a:cs typeface="Arial"/>
                <a:sym typeface="Arial"/>
              </a:rPr>
              <a:t>ORDER BY yr, month_created;</a:t>
            </a:r>
            <a:endParaRPr/>
          </a:p>
          <a:p>
            <a:pPr indent="0" lvl="0" marL="0" marR="0" rtl="0" algn="l">
              <a:lnSpc>
                <a:spcPct val="126178"/>
              </a:lnSpc>
              <a:spcBef>
                <a:spcPts val="0"/>
              </a:spcBef>
              <a:spcAft>
                <a:spcPts val="0"/>
              </a:spcAft>
              <a:buNone/>
            </a:pPr>
            <a:r>
              <a:t/>
            </a:r>
            <a:endParaRPr b="0" i="0" sz="2376" u="none" cap="none" strike="noStrike">
              <a:solidFill>
                <a:srgbClr val="000000"/>
              </a:solidFill>
              <a:latin typeface="Arial"/>
              <a:ea typeface="Arial"/>
              <a:cs typeface="Arial"/>
              <a:sym typeface="Arial"/>
            </a:endParaRPr>
          </a:p>
          <a:p>
            <a:pPr indent="0" lvl="0" marL="0" marR="0" rtl="0" algn="l">
              <a:lnSpc>
                <a:spcPct val="147011"/>
              </a:lnSpc>
              <a:spcBef>
                <a:spcPts val="0"/>
              </a:spcBef>
              <a:spcAft>
                <a:spcPts val="0"/>
              </a:spcAft>
              <a:buNone/>
            </a:pPr>
            <a:r>
              <a:t/>
            </a:r>
            <a:endParaRPr b="0" i="0" sz="2376" u="none" cap="none" strike="noStrike">
              <a:solidFill>
                <a:srgbClr val="000000"/>
              </a:solidFill>
              <a:latin typeface="Arial"/>
              <a:ea typeface="Arial"/>
              <a:cs typeface="Arial"/>
              <a:sym typeface="Arial"/>
            </a:endParaRPr>
          </a:p>
          <a:p>
            <a:pPr indent="0" lvl="0" marL="0" marR="0" rtl="0" algn="l">
              <a:lnSpc>
                <a:spcPct val="147011"/>
              </a:lnSpc>
              <a:spcBef>
                <a:spcPts val="0"/>
              </a:spcBef>
              <a:spcAft>
                <a:spcPts val="0"/>
              </a:spcAft>
              <a:buNone/>
            </a:pPr>
            <a:r>
              <a:t/>
            </a:r>
            <a:endParaRPr b="0" i="0" sz="2376" u="none" cap="none" strike="noStrike">
              <a:solidFill>
                <a:srgbClr val="000000"/>
              </a:solidFill>
              <a:latin typeface="Arial"/>
              <a:ea typeface="Arial"/>
              <a:cs typeface="Arial"/>
              <a:sym typeface="Arial"/>
            </a:endParaRPr>
          </a:p>
          <a:p>
            <a:pPr indent="0" lvl="0" marL="0" marR="0" rtl="0" algn="l">
              <a:lnSpc>
                <a:spcPct val="94907"/>
              </a:lnSpc>
              <a:spcBef>
                <a:spcPts val="0"/>
              </a:spcBef>
              <a:spcAft>
                <a:spcPts val="0"/>
              </a:spcAft>
              <a:buNone/>
            </a:pPr>
            <a:r>
              <a:t/>
            </a:r>
            <a:endParaRPr b="0" i="0" sz="2376" u="none" cap="none" strike="noStrike">
              <a:solidFill>
                <a:srgbClr val="000000"/>
              </a:solidFill>
              <a:latin typeface="Arial"/>
              <a:ea typeface="Arial"/>
              <a:cs typeface="Arial"/>
              <a:sym typeface="Arial"/>
            </a:endParaRPr>
          </a:p>
        </p:txBody>
      </p:sp>
      <p:sp>
        <p:nvSpPr>
          <p:cNvPr id="295" name="Google Shape;295;p20"/>
          <p:cNvSpPr/>
          <p:nvPr/>
        </p:nvSpPr>
        <p:spPr>
          <a:xfrm>
            <a:off x="8469396" y="2458348"/>
            <a:ext cx="370511" cy="388188"/>
          </a:xfrm>
          <a:custGeom>
            <a:rect b="b" l="l" r="r" t="t"/>
            <a:pathLst>
              <a:path extrusionOk="0"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0"/>
          <p:cNvSpPr txBox="1"/>
          <p:nvPr/>
        </p:nvSpPr>
        <p:spPr>
          <a:xfrm>
            <a:off x="9054139" y="2441888"/>
            <a:ext cx="5260448" cy="480060"/>
          </a:xfrm>
          <a:prstGeom prst="rect">
            <a:avLst/>
          </a:prstGeom>
          <a:noFill/>
          <a:ln>
            <a:noFill/>
          </a:ln>
        </p:spPr>
        <p:txBody>
          <a:bodyPr anchorCtr="0" anchor="t" bIns="0" lIns="0" spcFirstLastPara="1" rIns="0" wrap="square" tIns="0">
            <a:spAutoFit/>
          </a:bodyPr>
          <a:lstStyle/>
          <a:p>
            <a:pPr indent="0" lvl="0" marL="0" marR="0" rtl="0" algn="just">
              <a:lnSpc>
                <a:spcPct val="110000"/>
              </a:lnSpc>
              <a:spcBef>
                <a:spcPts val="0"/>
              </a:spcBef>
              <a:spcAft>
                <a:spcPts val="0"/>
              </a:spcAft>
              <a:buNone/>
            </a:pPr>
            <a:r>
              <a:rPr b="0" i="0" lang="en-US" sz="3300" u="none" cap="none" strike="noStrike">
                <a:solidFill>
                  <a:srgbClr val="000000"/>
                </a:solidFill>
                <a:latin typeface="Arial"/>
                <a:ea typeface="Arial"/>
                <a:cs typeface="Arial"/>
                <a:sym typeface="Arial"/>
              </a:rPr>
              <a:t>Objective 2</a:t>
            </a:r>
            <a:endParaRPr/>
          </a:p>
        </p:txBody>
      </p:sp>
      <p:sp>
        <p:nvSpPr>
          <p:cNvPr id="297" name="Google Shape;297;p20"/>
          <p:cNvSpPr txBox="1"/>
          <p:nvPr/>
        </p:nvSpPr>
        <p:spPr>
          <a:xfrm>
            <a:off x="8002967" y="3084120"/>
            <a:ext cx="8468297" cy="833126"/>
          </a:xfrm>
          <a:prstGeom prst="rect">
            <a:avLst/>
          </a:prstGeom>
          <a:noFill/>
          <a:ln>
            <a:noFill/>
          </a:ln>
        </p:spPr>
        <p:txBody>
          <a:bodyPr anchorCtr="0" anchor="t" bIns="0" lIns="0" spcFirstLastPara="1" rIns="0" wrap="square" tIns="0">
            <a:spAutoFit/>
          </a:bodyPr>
          <a:lstStyle/>
          <a:p>
            <a:pPr indent="-330388" lvl="2" marL="991165" marR="0" rtl="0" algn="l">
              <a:lnSpc>
                <a:spcPct val="147015"/>
              </a:lnSpc>
              <a:spcBef>
                <a:spcPts val="0"/>
              </a:spcBef>
              <a:spcAft>
                <a:spcPts val="0"/>
              </a:spcAft>
              <a:buClr>
                <a:srgbClr val="000000"/>
              </a:buClr>
              <a:buSzPts val="2295"/>
              <a:buFont typeface="Arial"/>
              <a:buChar char="⚬"/>
            </a:pPr>
            <a:r>
              <a:rPr b="0" i="0" lang="en-US" sz="2295" u="none" cap="none" strike="noStrike">
                <a:solidFill>
                  <a:srgbClr val="000000"/>
                </a:solidFill>
                <a:latin typeface="Arial"/>
                <a:ea typeface="Arial"/>
                <a:cs typeface="Arial"/>
                <a:sym typeface="Arial"/>
              </a:rPr>
              <a:t>Analyze the growth of users over time for a product.</a:t>
            </a:r>
            <a:endParaRPr/>
          </a:p>
          <a:p>
            <a:pPr indent="0" lvl="0" marL="0" marR="0" rtl="0" algn="l">
              <a:lnSpc>
                <a:spcPct val="147015"/>
              </a:lnSpc>
              <a:spcBef>
                <a:spcPts val="0"/>
              </a:spcBef>
              <a:spcAft>
                <a:spcPts val="0"/>
              </a:spcAft>
              <a:buNone/>
            </a:pPr>
            <a:r>
              <a:t/>
            </a:r>
            <a:endParaRPr b="0" i="0" sz="2295" u="none" cap="none" strike="noStrike">
              <a:solidFill>
                <a:srgbClr val="000000"/>
              </a:solidFill>
              <a:latin typeface="Arial"/>
              <a:ea typeface="Arial"/>
              <a:cs typeface="Arial"/>
              <a:sym typeface="Arial"/>
            </a:endParaRPr>
          </a:p>
        </p:txBody>
      </p:sp>
      <p:sp>
        <p:nvSpPr>
          <p:cNvPr id="298" name="Google Shape;298;p20"/>
          <p:cNvSpPr txBox="1"/>
          <p:nvPr/>
        </p:nvSpPr>
        <p:spPr>
          <a:xfrm>
            <a:off x="3032253" y="2672868"/>
            <a:ext cx="4970713" cy="711199"/>
          </a:xfrm>
          <a:prstGeom prst="rect">
            <a:avLst/>
          </a:prstGeom>
          <a:noFill/>
          <a:ln>
            <a:noFill/>
          </a:ln>
        </p:spPr>
        <p:txBody>
          <a:bodyPr anchorCtr="0" anchor="t" bIns="0" lIns="0" spcFirstLastPara="1" rIns="0" wrap="square" tIns="0">
            <a:spAutoFit/>
          </a:bodyPr>
          <a:lstStyle/>
          <a:p>
            <a:pPr indent="0" lvl="0" marL="0" marR="0" rtl="0" algn="l">
              <a:lnSpc>
                <a:spcPct val="110002"/>
              </a:lnSpc>
              <a:spcBef>
                <a:spcPts val="0"/>
              </a:spcBef>
              <a:spcAft>
                <a:spcPts val="0"/>
              </a:spcAft>
              <a:buNone/>
            </a:pPr>
            <a:r>
              <a:rPr b="0" i="0" lang="en-US" sz="4999" u="none" cap="none" strike="noStrike">
                <a:solidFill>
                  <a:srgbClr val="000000"/>
                </a:solidFill>
                <a:latin typeface="Arial"/>
                <a:ea typeface="Arial"/>
                <a:cs typeface="Arial"/>
                <a:sym typeface="Arial"/>
              </a:rPr>
              <a:t>Case Study 2</a:t>
            </a:r>
            <a:endParaRPr/>
          </a:p>
        </p:txBody>
      </p:sp>
      <p:cxnSp>
        <p:nvCxnSpPr>
          <p:cNvPr id="299" name="Google Shape;299;p20"/>
          <p:cNvCxnSpPr/>
          <p:nvPr/>
        </p:nvCxnSpPr>
        <p:spPr>
          <a:xfrm rot="10800000">
            <a:off x="1475861" y="4260994"/>
            <a:ext cx="15156557" cy="0"/>
          </a:xfrm>
          <a:prstGeom prst="straightConnector1">
            <a:avLst/>
          </a:prstGeom>
          <a:noFill/>
          <a:ln cap="flat" cmpd="sng" w="76200">
            <a:solidFill>
              <a:srgbClr val="C23A97"/>
            </a:solidFill>
            <a:prstDash val="solid"/>
            <a:round/>
            <a:headEnd len="sm" w="sm" type="none"/>
            <a:tailEnd len="sm" w="sm" type="non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1"/>
          <p:cNvSpPr/>
          <p:nvPr/>
        </p:nvSpPr>
        <p:spPr>
          <a:xfrm rot="-147453">
            <a:off x="-212140" y="-387358"/>
            <a:ext cx="18712279" cy="11061715"/>
          </a:xfrm>
          <a:custGeom>
            <a:rect b="b" l="l" r="r" t="t"/>
            <a:pathLst>
              <a:path extrusionOk="0" h="11061715" w="18712279">
                <a:moveTo>
                  <a:pt x="441100" y="0"/>
                </a:moveTo>
                <a:lnTo>
                  <a:pt x="18712280" y="784177"/>
                </a:lnTo>
                <a:lnTo>
                  <a:pt x="18271180" y="11061716"/>
                </a:lnTo>
                <a:lnTo>
                  <a:pt x="0" y="10277539"/>
                </a:lnTo>
                <a:lnTo>
                  <a:pt x="441100" y="0"/>
                </a:lnTo>
                <a:close/>
              </a:path>
            </a:pathLst>
          </a:custGeom>
          <a:blipFill rotWithShape="1">
            <a:blip r:embed="rId3">
              <a:alphaModFix/>
            </a:blip>
            <a:stretch>
              <a:fillRect b="-49087" l="-9548" r="-62592" t="-14707"/>
            </a:stretch>
          </a:blipFill>
          <a:ln>
            <a:noFill/>
          </a:ln>
        </p:spPr>
      </p:sp>
      <p:sp>
        <p:nvSpPr>
          <p:cNvPr id="305" name="Google Shape;305;p21"/>
          <p:cNvSpPr txBox="1"/>
          <p:nvPr/>
        </p:nvSpPr>
        <p:spPr>
          <a:xfrm>
            <a:off x="3422550" y="1585492"/>
            <a:ext cx="11442900" cy="100965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6600" u="none" cap="none" strike="noStrike">
                <a:solidFill>
                  <a:srgbClr val="FFFFFF"/>
                </a:solidFill>
                <a:latin typeface="Arial"/>
                <a:ea typeface="Arial"/>
                <a:cs typeface="Arial"/>
                <a:sym typeface="Arial"/>
              </a:rPr>
              <a:t>RESLUT</a:t>
            </a:r>
            <a:endParaRPr/>
          </a:p>
        </p:txBody>
      </p:sp>
      <p:sp>
        <p:nvSpPr>
          <p:cNvPr id="306" name="Google Shape;306;p21"/>
          <p:cNvSpPr txBox="1"/>
          <p:nvPr/>
        </p:nvSpPr>
        <p:spPr>
          <a:xfrm>
            <a:off x="1759817" y="4061301"/>
            <a:ext cx="14356271" cy="1691114"/>
          </a:xfrm>
          <a:prstGeom prst="rect">
            <a:avLst/>
          </a:prstGeom>
          <a:noFill/>
          <a:ln>
            <a:noFill/>
          </a:ln>
        </p:spPr>
        <p:txBody>
          <a:bodyPr anchorCtr="0" anchor="t" bIns="0" lIns="0" spcFirstLastPara="1" rIns="0" wrap="square" tIns="0">
            <a:spAutoFit/>
          </a:bodyPr>
          <a:lstStyle/>
          <a:p>
            <a:pPr indent="0" lvl="0" marL="0" marR="0" rtl="0" algn="ctr">
              <a:lnSpc>
                <a:spcPct val="147022"/>
              </a:lnSpc>
              <a:spcBef>
                <a:spcPts val="0"/>
              </a:spcBef>
              <a:spcAft>
                <a:spcPts val="0"/>
              </a:spcAft>
              <a:buNone/>
            </a:pPr>
            <a:r>
              <a:rPr b="0" i="0" lang="en-US" sz="4651" u="sng" cap="none" strike="noStrike">
                <a:solidFill>
                  <a:srgbClr val="FFFFFF"/>
                </a:solidFill>
                <a:latin typeface="Arial"/>
                <a:ea typeface="Arial"/>
                <a:cs typeface="Arial"/>
                <a:sym typeface="Arial"/>
                <a:hlinkClick r:id="rId4">
                  <a:extLst>
                    <a:ext uri="{A12FA001-AC4F-418D-AE19-62706E023703}">
                      <ahyp:hlinkClr val="tx"/>
                    </a:ext>
                  </a:extLst>
                </a:hlinkClick>
              </a:rPr>
              <a:t> https://drive.google.com/file/d/1HJJtvLBa-Mbzw3Q4G2fy3HJabE2A1O8U/view?usp=sharing</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22"/>
          <p:cNvSpPr/>
          <p:nvPr/>
        </p:nvSpPr>
        <p:spPr>
          <a:xfrm rot="-147453">
            <a:off x="-212140" y="-387358"/>
            <a:ext cx="18712279" cy="11061715"/>
          </a:xfrm>
          <a:custGeom>
            <a:rect b="b" l="l" r="r" t="t"/>
            <a:pathLst>
              <a:path extrusionOk="0" h="11061715" w="18712279">
                <a:moveTo>
                  <a:pt x="441100" y="0"/>
                </a:moveTo>
                <a:lnTo>
                  <a:pt x="18712280" y="784177"/>
                </a:lnTo>
                <a:lnTo>
                  <a:pt x="18271180" y="11061716"/>
                </a:lnTo>
                <a:lnTo>
                  <a:pt x="0" y="10277539"/>
                </a:lnTo>
                <a:lnTo>
                  <a:pt x="441100" y="0"/>
                </a:lnTo>
                <a:close/>
              </a:path>
            </a:pathLst>
          </a:custGeom>
          <a:blipFill rotWithShape="1">
            <a:blip r:embed="rId3">
              <a:alphaModFix/>
            </a:blip>
            <a:stretch>
              <a:fillRect b="-49087" l="-9548" r="-62592" t="-14707"/>
            </a:stretch>
          </a:blipFill>
          <a:ln>
            <a:noFill/>
          </a:ln>
        </p:spPr>
      </p:sp>
      <p:sp>
        <p:nvSpPr>
          <p:cNvPr id="312" name="Google Shape;312;p22"/>
          <p:cNvSpPr txBox="1"/>
          <p:nvPr/>
        </p:nvSpPr>
        <p:spPr>
          <a:xfrm>
            <a:off x="10615800" y="4133850"/>
            <a:ext cx="7527308" cy="100965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6600" u="none" cap="none" strike="noStrike">
                <a:solidFill>
                  <a:srgbClr val="FFFFFF"/>
                </a:solidFill>
                <a:latin typeface="Arial"/>
                <a:ea typeface="Arial"/>
                <a:cs typeface="Arial"/>
                <a:sym typeface="Arial"/>
              </a:rPr>
              <a:t>VISUALIZATION</a:t>
            </a:r>
            <a:endParaRPr/>
          </a:p>
        </p:txBody>
      </p:sp>
      <p:pic>
        <p:nvPicPr>
          <p:cNvPr id="313" name="Google Shape;313;p22"/>
          <p:cNvPicPr preferRelativeResize="0"/>
          <p:nvPr/>
        </p:nvPicPr>
        <p:blipFill rotWithShape="1">
          <a:blip r:embed="rId4">
            <a:alphaModFix/>
          </a:blip>
          <a:srcRect b="0" l="0" r="0" t="0"/>
          <a:stretch/>
        </p:blipFill>
        <p:spPr>
          <a:xfrm>
            <a:off x="-1087519" y="-1021707"/>
            <a:ext cx="14770273" cy="1209481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5"/>
        </a:solidFill>
      </p:bgPr>
    </p:bg>
    <p:spTree>
      <p:nvGrpSpPr>
        <p:cNvPr id="317" name="Shape 317"/>
        <p:cNvGrpSpPr/>
        <p:nvPr/>
      </p:nvGrpSpPr>
      <p:grpSpPr>
        <a:xfrm>
          <a:off x="0" y="0"/>
          <a:ext cx="0" cy="0"/>
          <a:chOff x="0" y="0"/>
          <a:chExt cx="0" cy="0"/>
        </a:xfrm>
      </p:grpSpPr>
      <p:sp>
        <p:nvSpPr>
          <p:cNvPr id="318" name="Google Shape;318;p23"/>
          <p:cNvSpPr/>
          <p:nvPr/>
        </p:nvSpPr>
        <p:spPr>
          <a:xfrm rot="5015114">
            <a:off x="9740863" y="2343404"/>
            <a:ext cx="15802157" cy="9423832"/>
          </a:xfrm>
          <a:custGeom>
            <a:rect b="b" l="l" r="r" t="t"/>
            <a:pathLst>
              <a:path extrusionOk="0" h="9423832" w="15802157">
                <a:moveTo>
                  <a:pt x="0" y="0"/>
                </a:moveTo>
                <a:lnTo>
                  <a:pt x="15802157" y="0"/>
                </a:lnTo>
                <a:lnTo>
                  <a:pt x="15802157" y="9423832"/>
                </a:lnTo>
                <a:lnTo>
                  <a:pt x="0" y="9423832"/>
                </a:lnTo>
                <a:lnTo>
                  <a:pt x="0" y="0"/>
                </a:lnTo>
                <a:close/>
              </a:path>
            </a:pathLst>
          </a:custGeom>
          <a:blipFill rotWithShape="1">
            <a:blip r:embed="rId3">
              <a:alphaModFix/>
            </a:blip>
            <a:stretch>
              <a:fillRect b="0" l="0" r="0" t="0"/>
            </a:stretch>
          </a:blipFill>
          <a:ln>
            <a:noFill/>
          </a:ln>
        </p:spPr>
      </p:sp>
      <p:grpSp>
        <p:nvGrpSpPr>
          <p:cNvPr id="319" name="Google Shape;319;p23"/>
          <p:cNvGrpSpPr/>
          <p:nvPr/>
        </p:nvGrpSpPr>
        <p:grpSpPr>
          <a:xfrm>
            <a:off x="1337180" y="1530754"/>
            <a:ext cx="15433919" cy="7727546"/>
            <a:chOff x="0" y="-28575"/>
            <a:chExt cx="4064900" cy="2035238"/>
          </a:xfrm>
        </p:grpSpPr>
        <p:sp>
          <p:nvSpPr>
            <p:cNvPr id="320" name="Google Shape;320;p23"/>
            <p:cNvSpPr/>
            <p:nvPr/>
          </p:nvSpPr>
          <p:spPr>
            <a:xfrm>
              <a:off x="0" y="0"/>
              <a:ext cx="4064900" cy="2006663"/>
            </a:xfrm>
            <a:custGeom>
              <a:rect b="b" l="l" r="r" t="t"/>
              <a:pathLst>
                <a:path extrusionOk="0" h="2006663" w="4064900">
                  <a:moveTo>
                    <a:pt x="0" y="0"/>
                  </a:moveTo>
                  <a:lnTo>
                    <a:pt x="4064900" y="0"/>
                  </a:lnTo>
                  <a:lnTo>
                    <a:pt x="4064900" y="2006663"/>
                  </a:lnTo>
                  <a:lnTo>
                    <a:pt x="0" y="2006663"/>
                  </a:lnTo>
                  <a:close/>
                </a:path>
              </a:pathLst>
            </a:custGeom>
            <a:solidFill>
              <a:srgbClr val="F5F5F5"/>
            </a:solidFill>
            <a:ln cap="sq" cmpd="sng" w="38100">
              <a:solidFill>
                <a:srgbClr val="202354"/>
              </a:solidFill>
              <a:prstDash val="solid"/>
              <a:miter lim="8000"/>
              <a:headEnd len="sm" w="sm" type="none"/>
              <a:tailEnd len="sm" w="sm" type="none"/>
            </a:ln>
          </p:spPr>
        </p:sp>
        <p:sp>
          <p:nvSpPr>
            <p:cNvPr id="321" name="Google Shape;321;p23"/>
            <p:cNvSpPr txBox="1"/>
            <p:nvPr/>
          </p:nvSpPr>
          <p:spPr>
            <a:xfrm>
              <a:off x="0" y="-28575"/>
              <a:ext cx="4064900" cy="2035238"/>
            </a:xfrm>
            <a:prstGeom prst="rect">
              <a:avLst/>
            </a:prstGeom>
            <a:noFill/>
            <a:ln>
              <a:noFill/>
            </a:ln>
          </p:spPr>
          <p:txBody>
            <a:bodyPr anchorCtr="0" anchor="ctr" bIns="50800" lIns="50800" spcFirstLastPara="1" rIns="50800" wrap="square" tIns="50800">
              <a:noAutofit/>
            </a:bodyPr>
            <a:lstStyle/>
            <a:p>
              <a:pPr indent="0" lvl="0" marL="0" marR="0" rtl="0" algn="ctr">
                <a:lnSpc>
                  <a:spcPct val="103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22" name="Google Shape;322;p23"/>
          <p:cNvSpPr txBox="1"/>
          <p:nvPr/>
        </p:nvSpPr>
        <p:spPr>
          <a:xfrm>
            <a:off x="1656899" y="3476420"/>
            <a:ext cx="9685001" cy="746474"/>
          </a:xfrm>
          <a:prstGeom prst="rect">
            <a:avLst/>
          </a:prstGeom>
          <a:noFill/>
          <a:ln>
            <a:noFill/>
          </a:ln>
        </p:spPr>
        <p:txBody>
          <a:bodyPr anchorCtr="0" anchor="t" bIns="0" lIns="0" spcFirstLastPara="1" rIns="0" wrap="square" tIns="0">
            <a:spAutoFit/>
          </a:bodyPr>
          <a:lstStyle/>
          <a:p>
            <a:pPr indent="0" lvl="0" marL="0" marR="0" rtl="0" algn="just">
              <a:lnSpc>
                <a:spcPct val="109993"/>
              </a:lnSpc>
              <a:spcBef>
                <a:spcPts val="0"/>
              </a:spcBef>
              <a:spcAft>
                <a:spcPts val="0"/>
              </a:spcAft>
              <a:buNone/>
            </a:pPr>
            <a:r>
              <a:rPr b="0" i="0" lang="en-US" sz="4363" u="none" cap="none" strike="noStrike">
                <a:solidFill>
                  <a:srgbClr val="000000"/>
                </a:solidFill>
                <a:latin typeface="Arial"/>
                <a:ea typeface="Arial"/>
                <a:cs typeface="Arial"/>
                <a:sym typeface="Arial"/>
              </a:rPr>
              <a:t>INVESTIGATING METRIC SPIKE</a:t>
            </a:r>
            <a:endParaRPr/>
          </a:p>
        </p:txBody>
      </p:sp>
      <p:sp>
        <p:nvSpPr>
          <p:cNvPr id="323" name="Google Shape;323;p23"/>
          <p:cNvSpPr txBox="1"/>
          <p:nvPr/>
        </p:nvSpPr>
        <p:spPr>
          <a:xfrm>
            <a:off x="3032253" y="4763986"/>
            <a:ext cx="12099756" cy="6092581"/>
          </a:xfrm>
          <a:prstGeom prst="rect">
            <a:avLst/>
          </a:prstGeom>
          <a:noFill/>
          <a:ln>
            <a:noFill/>
          </a:ln>
        </p:spPr>
        <p:txBody>
          <a:bodyPr anchorCtr="0" anchor="t" bIns="0" lIns="0" spcFirstLastPara="1" rIns="0" wrap="square" tIns="0">
            <a:spAutoFit/>
          </a:bodyPr>
          <a:lstStyle/>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with cohort as (</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select user_id, week(occurred_at) as sign_up_week from events_type where ev_type = "signup_flow" and event_name = "complete_signup" </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engagement as ( </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select user_id, week(occurred_at) as engage_week from events_type where ev_type = "engagement"</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a:t>
            </a:r>
            <a:endParaRPr/>
          </a:p>
          <a:p>
            <a:pPr indent="0" lvl="0" marL="0" marR="0" rtl="0" algn="l">
              <a:lnSpc>
                <a:spcPct val="147040"/>
              </a:lnSpc>
              <a:spcBef>
                <a:spcPts val="0"/>
              </a:spcBef>
              <a:spcAft>
                <a:spcPts val="0"/>
              </a:spcAft>
              <a:buNone/>
            </a:pPr>
            <a:r>
              <a:t/>
            </a:r>
            <a:endParaRPr b="0" i="0" sz="2821" u="none" cap="none" strike="noStrike">
              <a:solidFill>
                <a:srgbClr val="000000"/>
              </a:solidFill>
              <a:latin typeface="Arial"/>
              <a:ea typeface="Arial"/>
              <a:cs typeface="Arial"/>
              <a:sym typeface="Arial"/>
            </a:endParaRPr>
          </a:p>
          <a:p>
            <a:pPr indent="0" lvl="0" marL="0" marR="0" rtl="0" algn="l">
              <a:lnSpc>
                <a:spcPct val="147040"/>
              </a:lnSpc>
              <a:spcBef>
                <a:spcPts val="0"/>
              </a:spcBef>
              <a:spcAft>
                <a:spcPts val="0"/>
              </a:spcAft>
              <a:buNone/>
            </a:pPr>
            <a:r>
              <a:t/>
            </a:r>
            <a:endParaRPr b="0" i="0" sz="2821" u="none" cap="none" strike="noStrike">
              <a:solidFill>
                <a:srgbClr val="000000"/>
              </a:solidFill>
              <a:latin typeface="Arial"/>
              <a:ea typeface="Arial"/>
              <a:cs typeface="Arial"/>
              <a:sym typeface="Arial"/>
            </a:endParaRPr>
          </a:p>
          <a:p>
            <a:pPr indent="0" lvl="0" marL="0" marR="0" rtl="0" algn="l">
              <a:lnSpc>
                <a:spcPct val="147040"/>
              </a:lnSpc>
              <a:spcBef>
                <a:spcPts val="0"/>
              </a:spcBef>
              <a:spcAft>
                <a:spcPts val="0"/>
              </a:spcAft>
              <a:buNone/>
            </a:pPr>
            <a:r>
              <a:t/>
            </a:r>
            <a:endParaRPr b="0" i="0" sz="2821" u="none" cap="none" strike="noStrike">
              <a:solidFill>
                <a:srgbClr val="000000"/>
              </a:solidFill>
              <a:latin typeface="Arial"/>
              <a:ea typeface="Arial"/>
              <a:cs typeface="Arial"/>
              <a:sym typeface="Arial"/>
            </a:endParaRPr>
          </a:p>
          <a:p>
            <a:pPr indent="0" lvl="0" marL="0" marR="0" rtl="0" algn="l">
              <a:lnSpc>
                <a:spcPct val="94930"/>
              </a:lnSpc>
              <a:spcBef>
                <a:spcPts val="0"/>
              </a:spcBef>
              <a:spcAft>
                <a:spcPts val="0"/>
              </a:spcAft>
              <a:buNone/>
            </a:pPr>
            <a:r>
              <a:t/>
            </a:r>
            <a:endParaRPr b="0" i="0" sz="2821" u="none" cap="none" strike="noStrike">
              <a:solidFill>
                <a:srgbClr val="000000"/>
              </a:solidFill>
              <a:latin typeface="Arial"/>
              <a:ea typeface="Arial"/>
              <a:cs typeface="Arial"/>
              <a:sym typeface="Arial"/>
            </a:endParaRPr>
          </a:p>
        </p:txBody>
      </p:sp>
      <p:sp>
        <p:nvSpPr>
          <p:cNvPr id="324" name="Google Shape;324;p23"/>
          <p:cNvSpPr/>
          <p:nvPr/>
        </p:nvSpPr>
        <p:spPr>
          <a:xfrm>
            <a:off x="8469396" y="2458348"/>
            <a:ext cx="370511" cy="388188"/>
          </a:xfrm>
          <a:custGeom>
            <a:rect b="b" l="l" r="r" t="t"/>
            <a:pathLst>
              <a:path extrusionOk="0"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3"/>
          <p:cNvSpPr txBox="1"/>
          <p:nvPr/>
        </p:nvSpPr>
        <p:spPr>
          <a:xfrm>
            <a:off x="9054139" y="2441888"/>
            <a:ext cx="5260448" cy="480060"/>
          </a:xfrm>
          <a:prstGeom prst="rect">
            <a:avLst/>
          </a:prstGeom>
          <a:noFill/>
          <a:ln>
            <a:noFill/>
          </a:ln>
        </p:spPr>
        <p:txBody>
          <a:bodyPr anchorCtr="0" anchor="t" bIns="0" lIns="0" spcFirstLastPara="1" rIns="0" wrap="square" tIns="0">
            <a:spAutoFit/>
          </a:bodyPr>
          <a:lstStyle/>
          <a:p>
            <a:pPr indent="0" lvl="0" marL="0" marR="0" rtl="0" algn="just">
              <a:lnSpc>
                <a:spcPct val="110000"/>
              </a:lnSpc>
              <a:spcBef>
                <a:spcPts val="0"/>
              </a:spcBef>
              <a:spcAft>
                <a:spcPts val="0"/>
              </a:spcAft>
              <a:buNone/>
            </a:pPr>
            <a:r>
              <a:rPr b="0" i="0" lang="en-US" sz="3300" u="none" cap="none" strike="noStrike">
                <a:solidFill>
                  <a:srgbClr val="000000"/>
                </a:solidFill>
                <a:latin typeface="Arial"/>
                <a:ea typeface="Arial"/>
                <a:cs typeface="Arial"/>
                <a:sym typeface="Arial"/>
              </a:rPr>
              <a:t>Objective 3</a:t>
            </a:r>
            <a:endParaRPr/>
          </a:p>
        </p:txBody>
      </p:sp>
      <p:sp>
        <p:nvSpPr>
          <p:cNvPr id="326" name="Google Shape;326;p23"/>
          <p:cNvSpPr txBox="1"/>
          <p:nvPr/>
        </p:nvSpPr>
        <p:spPr>
          <a:xfrm>
            <a:off x="12244993" y="2152657"/>
            <a:ext cx="3699233" cy="1655756"/>
          </a:xfrm>
          <a:prstGeom prst="rect">
            <a:avLst/>
          </a:prstGeom>
          <a:noFill/>
          <a:ln>
            <a:noFill/>
          </a:ln>
        </p:spPr>
        <p:txBody>
          <a:bodyPr anchorCtr="0" anchor="t" bIns="0" lIns="0" spcFirstLastPara="1" rIns="0" wrap="square" tIns="0">
            <a:spAutoFit/>
          </a:bodyPr>
          <a:lstStyle/>
          <a:p>
            <a:pPr indent="0" lvl="0" marL="0" marR="0" rtl="0" algn="l">
              <a:lnSpc>
                <a:spcPct val="147001"/>
              </a:lnSpc>
              <a:spcBef>
                <a:spcPts val="0"/>
              </a:spcBef>
              <a:spcAft>
                <a:spcPts val="0"/>
              </a:spcAft>
              <a:buNone/>
            </a:pPr>
            <a:r>
              <a:rPr b="0" i="0" lang="en-US" sz="2268" u="none" cap="none" strike="noStrike">
                <a:solidFill>
                  <a:srgbClr val="000000"/>
                </a:solidFill>
                <a:latin typeface="Arial"/>
                <a:ea typeface="Arial"/>
                <a:cs typeface="Arial"/>
                <a:sym typeface="Arial"/>
              </a:rPr>
              <a:t>Analyze the retention of users on a weekly basis after signing up for a product.</a:t>
            </a:r>
            <a:endParaRPr/>
          </a:p>
        </p:txBody>
      </p:sp>
      <p:sp>
        <p:nvSpPr>
          <p:cNvPr id="327" name="Google Shape;327;p23"/>
          <p:cNvSpPr txBox="1"/>
          <p:nvPr/>
        </p:nvSpPr>
        <p:spPr>
          <a:xfrm>
            <a:off x="3032253" y="2672868"/>
            <a:ext cx="4970713" cy="711199"/>
          </a:xfrm>
          <a:prstGeom prst="rect">
            <a:avLst/>
          </a:prstGeom>
          <a:noFill/>
          <a:ln>
            <a:noFill/>
          </a:ln>
        </p:spPr>
        <p:txBody>
          <a:bodyPr anchorCtr="0" anchor="t" bIns="0" lIns="0" spcFirstLastPara="1" rIns="0" wrap="square" tIns="0">
            <a:spAutoFit/>
          </a:bodyPr>
          <a:lstStyle/>
          <a:p>
            <a:pPr indent="0" lvl="0" marL="0" marR="0" rtl="0" algn="l">
              <a:lnSpc>
                <a:spcPct val="110002"/>
              </a:lnSpc>
              <a:spcBef>
                <a:spcPts val="0"/>
              </a:spcBef>
              <a:spcAft>
                <a:spcPts val="0"/>
              </a:spcAft>
              <a:buNone/>
            </a:pPr>
            <a:r>
              <a:rPr b="0" i="0" lang="en-US" sz="4999" u="none" cap="none" strike="noStrike">
                <a:solidFill>
                  <a:srgbClr val="000000"/>
                </a:solidFill>
                <a:latin typeface="Arial"/>
                <a:ea typeface="Arial"/>
                <a:cs typeface="Arial"/>
                <a:sym typeface="Arial"/>
              </a:rPr>
              <a:t>Case Study 2</a:t>
            </a:r>
            <a:endParaRPr/>
          </a:p>
        </p:txBody>
      </p:sp>
      <p:cxnSp>
        <p:nvCxnSpPr>
          <p:cNvPr id="328" name="Google Shape;328;p23"/>
          <p:cNvCxnSpPr/>
          <p:nvPr/>
        </p:nvCxnSpPr>
        <p:spPr>
          <a:xfrm rot="10800000">
            <a:off x="1656899" y="4260994"/>
            <a:ext cx="15156557" cy="0"/>
          </a:xfrm>
          <a:prstGeom prst="straightConnector1">
            <a:avLst/>
          </a:prstGeom>
          <a:noFill/>
          <a:ln cap="flat" cmpd="sng" w="76200">
            <a:solidFill>
              <a:srgbClr val="C23A97"/>
            </a:solidFill>
            <a:prstDash val="solid"/>
            <a:round/>
            <a:headEnd len="sm" w="sm" type="none"/>
            <a:tailEnd len="sm" w="sm"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5"/>
        </a:solidFill>
      </p:bgPr>
    </p:bg>
    <p:spTree>
      <p:nvGrpSpPr>
        <p:cNvPr id="332" name="Shape 332"/>
        <p:cNvGrpSpPr/>
        <p:nvPr/>
      </p:nvGrpSpPr>
      <p:grpSpPr>
        <a:xfrm>
          <a:off x="0" y="0"/>
          <a:ext cx="0" cy="0"/>
          <a:chOff x="0" y="0"/>
          <a:chExt cx="0" cy="0"/>
        </a:xfrm>
      </p:grpSpPr>
      <p:sp>
        <p:nvSpPr>
          <p:cNvPr id="333" name="Google Shape;333;p24"/>
          <p:cNvSpPr/>
          <p:nvPr/>
        </p:nvSpPr>
        <p:spPr>
          <a:xfrm rot="5015114">
            <a:off x="9740863" y="2343404"/>
            <a:ext cx="15802157" cy="9423832"/>
          </a:xfrm>
          <a:custGeom>
            <a:rect b="b" l="l" r="r" t="t"/>
            <a:pathLst>
              <a:path extrusionOk="0" h="9423832" w="15802157">
                <a:moveTo>
                  <a:pt x="0" y="0"/>
                </a:moveTo>
                <a:lnTo>
                  <a:pt x="15802157" y="0"/>
                </a:lnTo>
                <a:lnTo>
                  <a:pt x="15802157" y="9423832"/>
                </a:lnTo>
                <a:lnTo>
                  <a:pt x="0" y="9423832"/>
                </a:lnTo>
                <a:lnTo>
                  <a:pt x="0" y="0"/>
                </a:lnTo>
                <a:close/>
              </a:path>
            </a:pathLst>
          </a:custGeom>
          <a:blipFill rotWithShape="1">
            <a:blip r:embed="rId3">
              <a:alphaModFix/>
            </a:blip>
            <a:stretch>
              <a:fillRect b="0" l="0" r="0" t="0"/>
            </a:stretch>
          </a:blipFill>
          <a:ln>
            <a:noFill/>
          </a:ln>
        </p:spPr>
      </p:sp>
      <p:grpSp>
        <p:nvGrpSpPr>
          <p:cNvPr id="334" name="Google Shape;334;p24"/>
          <p:cNvGrpSpPr/>
          <p:nvPr/>
        </p:nvGrpSpPr>
        <p:grpSpPr>
          <a:xfrm>
            <a:off x="1337180" y="1530754"/>
            <a:ext cx="15433919" cy="7727546"/>
            <a:chOff x="0" y="-28575"/>
            <a:chExt cx="4064900" cy="2035238"/>
          </a:xfrm>
        </p:grpSpPr>
        <p:sp>
          <p:nvSpPr>
            <p:cNvPr id="335" name="Google Shape;335;p24"/>
            <p:cNvSpPr/>
            <p:nvPr/>
          </p:nvSpPr>
          <p:spPr>
            <a:xfrm>
              <a:off x="0" y="0"/>
              <a:ext cx="4064900" cy="2006663"/>
            </a:xfrm>
            <a:custGeom>
              <a:rect b="b" l="l" r="r" t="t"/>
              <a:pathLst>
                <a:path extrusionOk="0" h="2006663" w="4064900">
                  <a:moveTo>
                    <a:pt x="0" y="0"/>
                  </a:moveTo>
                  <a:lnTo>
                    <a:pt x="4064900" y="0"/>
                  </a:lnTo>
                  <a:lnTo>
                    <a:pt x="4064900" y="2006663"/>
                  </a:lnTo>
                  <a:lnTo>
                    <a:pt x="0" y="2006663"/>
                  </a:lnTo>
                  <a:close/>
                </a:path>
              </a:pathLst>
            </a:custGeom>
            <a:solidFill>
              <a:srgbClr val="F5F5F5"/>
            </a:solidFill>
            <a:ln cap="sq" cmpd="sng" w="38100">
              <a:solidFill>
                <a:srgbClr val="202354"/>
              </a:solidFill>
              <a:prstDash val="solid"/>
              <a:miter lim="8000"/>
              <a:headEnd len="sm" w="sm" type="none"/>
              <a:tailEnd len="sm" w="sm" type="none"/>
            </a:ln>
          </p:spPr>
        </p:sp>
        <p:sp>
          <p:nvSpPr>
            <p:cNvPr id="336" name="Google Shape;336;p24"/>
            <p:cNvSpPr txBox="1"/>
            <p:nvPr/>
          </p:nvSpPr>
          <p:spPr>
            <a:xfrm>
              <a:off x="0" y="-28575"/>
              <a:ext cx="4064900" cy="2035238"/>
            </a:xfrm>
            <a:prstGeom prst="rect">
              <a:avLst/>
            </a:prstGeom>
            <a:noFill/>
            <a:ln>
              <a:noFill/>
            </a:ln>
          </p:spPr>
          <p:txBody>
            <a:bodyPr anchorCtr="0" anchor="ctr" bIns="50800" lIns="50800" spcFirstLastPara="1" rIns="50800" wrap="square" tIns="50800">
              <a:noAutofit/>
            </a:bodyPr>
            <a:lstStyle/>
            <a:p>
              <a:pPr indent="0" lvl="0" marL="0" marR="0" rtl="0" algn="ctr">
                <a:lnSpc>
                  <a:spcPct val="103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37" name="Google Shape;337;p24"/>
          <p:cNvSpPr txBox="1"/>
          <p:nvPr/>
        </p:nvSpPr>
        <p:spPr>
          <a:xfrm>
            <a:off x="1656899" y="3476420"/>
            <a:ext cx="9685001" cy="746474"/>
          </a:xfrm>
          <a:prstGeom prst="rect">
            <a:avLst/>
          </a:prstGeom>
          <a:noFill/>
          <a:ln>
            <a:noFill/>
          </a:ln>
        </p:spPr>
        <p:txBody>
          <a:bodyPr anchorCtr="0" anchor="t" bIns="0" lIns="0" spcFirstLastPara="1" rIns="0" wrap="square" tIns="0">
            <a:spAutoFit/>
          </a:bodyPr>
          <a:lstStyle/>
          <a:p>
            <a:pPr indent="0" lvl="0" marL="0" marR="0" rtl="0" algn="just">
              <a:lnSpc>
                <a:spcPct val="109993"/>
              </a:lnSpc>
              <a:spcBef>
                <a:spcPts val="0"/>
              </a:spcBef>
              <a:spcAft>
                <a:spcPts val="0"/>
              </a:spcAft>
              <a:buNone/>
            </a:pPr>
            <a:r>
              <a:rPr b="0" i="0" lang="en-US" sz="4363" u="none" cap="none" strike="noStrike">
                <a:solidFill>
                  <a:srgbClr val="000000"/>
                </a:solidFill>
                <a:latin typeface="Arial"/>
                <a:ea typeface="Arial"/>
                <a:cs typeface="Arial"/>
                <a:sym typeface="Arial"/>
              </a:rPr>
              <a:t>INVESTIGATING METRIC SPIKE</a:t>
            </a:r>
            <a:endParaRPr/>
          </a:p>
        </p:txBody>
      </p:sp>
      <p:sp>
        <p:nvSpPr>
          <p:cNvPr id="338" name="Google Shape;338;p24"/>
          <p:cNvSpPr txBox="1"/>
          <p:nvPr/>
        </p:nvSpPr>
        <p:spPr>
          <a:xfrm>
            <a:off x="3032253" y="4763986"/>
            <a:ext cx="12099756" cy="6092581"/>
          </a:xfrm>
          <a:prstGeom prst="rect">
            <a:avLst/>
          </a:prstGeom>
          <a:noFill/>
          <a:ln>
            <a:noFill/>
          </a:ln>
        </p:spPr>
        <p:txBody>
          <a:bodyPr anchorCtr="0" anchor="t" bIns="0" lIns="0" spcFirstLastPara="1" rIns="0" wrap="square" tIns="0">
            <a:spAutoFit/>
          </a:bodyPr>
          <a:lstStyle/>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retaintion as (</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select count(distinct c.user_id) as retained_user, c.sign_up_week, e.engage_week from cohort as c </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left join engagement as e on c.user_id = e.user_id</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group by c.sign_up_week, e.engage_week</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 </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signup_count as (</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select count(distinct user_id) as total_signup, sign_up_week from cohort </a:t>
            </a:r>
            <a:endParaRPr/>
          </a:p>
          <a:p>
            <a:pPr indent="0" lvl="0" marL="0" marR="0" rtl="0" algn="l">
              <a:lnSpc>
                <a:spcPct val="147040"/>
              </a:lnSpc>
              <a:spcBef>
                <a:spcPts val="0"/>
              </a:spcBef>
              <a:spcAft>
                <a:spcPts val="0"/>
              </a:spcAft>
              <a:buNone/>
            </a:pPr>
            <a:r>
              <a:t/>
            </a:r>
            <a:endParaRPr b="0" i="0" sz="2821" u="none" cap="none" strike="noStrike">
              <a:solidFill>
                <a:srgbClr val="000000"/>
              </a:solidFill>
              <a:latin typeface="Arial"/>
              <a:ea typeface="Arial"/>
              <a:cs typeface="Arial"/>
              <a:sym typeface="Arial"/>
            </a:endParaRPr>
          </a:p>
          <a:p>
            <a:pPr indent="0" lvl="0" marL="0" marR="0" rtl="0" algn="l">
              <a:lnSpc>
                <a:spcPct val="147040"/>
              </a:lnSpc>
              <a:spcBef>
                <a:spcPts val="0"/>
              </a:spcBef>
              <a:spcAft>
                <a:spcPts val="0"/>
              </a:spcAft>
              <a:buNone/>
            </a:pPr>
            <a:r>
              <a:t/>
            </a:r>
            <a:endParaRPr b="0" i="0" sz="2821" u="none" cap="none" strike="noStrike">
              <a:solidFill>
                <a:srgbClr val="000000"/>
              </a:solidFill>
              <a:latin typeface="Arial"/>
              <a:ea typeface="Arial"/>
              <a:cs typeface="Arial"/>
              <a:sym typeface="Arial"/>
            </a:endParaRPr>
          </a:p>
          <a:p>
            <a:pPr indent="0" lvl="0" marL="0" marR="0" rtl="0" algn="l">
              <a:lnSpc>
                <a:spcPct val="147040"/>
              </a:lnSpc>
              <a:spcBef>
                <a:spcPts val="0"/>
              </a:spcBef>
              <a:spcAft>
                <a:spcPts val="0"/>
              </a:spcAft>
              <a:buNone/>
            </a:pPr>
            <a:r>
              <a:t/>
            </a:r>
            <a:endParaRPr b="0" i="0" sz="2821" u="none" cap="none" strike="noStrike">
              <a:solidFill>
                <a:srgbClr val="000000"/>
              </a:solidFill>
              <a:latin typeface="Arial"/>
              <a:ea typeface="Arial"/>
              <a:cs typeface="Arial"/>
              <a:sym typeface="Arial"/>
            </a:endParaRPr>
          </a:p>
          <a:p>
            <a:pPr indent="0" lvl="0" marL="0" marR="0" rtl="0" algn="l">
              <a:lnSpc>
                <a:spcPct val="94930"/>
              </a:lnSpc>
              <a:spcBef>
                <a:spcPts val="0"/>
              </a:spcBef>
              <a:spcAft>
                <a:spcPts val="0"/>
              </a:spcAft>
              <a:buNone/>
            </a:pPr>
            <a:r>
              <a:t/>
            </a:r>
            <a:endParaRPr b="0" i="0" sz="2821" u="none" cap="none" strike="noStrike">
              <a:solidFill>
                <a:srgbClr val="000000"/>
              </a:solidFill>
              <a:latin typeface="Arial"/>
              <a:ea typeface="Arial"/>
              <a:cs typeface="Arial"/>
              <a:sym typeface="Arial"/>
            </a:endParaRPr>
          </a:p>
        </p:txBody>
      </p:sp>
      <p:sp>
        <p:nvSpPr>
          <p:cNvPr id="339" name="Google Shape;339;p24"/>
          <p:cNvSpPr/>
          <p:nvPr/>
        </p:nvSpPr>
        <p:spPr>
          <a:xfrm>
            <a:off x="8469396" y="2458348"/>
            <a:ext cx="370511" cy="388188"/>
          </a:xfrm>
          <a:custGeom>
            <a:rect b="b" l="l" r="r" t="t"/>
            <a:pathLst>
              <a:path extrusionOk="0"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4"/>
          <p:cNvSpPr txBox="1"/>
          <p:nvPr/>
        </p:nvSpPr>
        <p:spPr>
          <a:xfrm>
            <a:off x="9054139" y="2441888"/>
            <a:ext cx="5260448" cy="480060"/>
          </a:xfrm>
          <a:prstGeom prst="rect">
            <a:avLst/>
          </a:prstGeom>
          <a:noFill/>
          <a:ln>
            <a:noFill/>
          </a:ln>
        </p:spPr>
        <p:txBody>
          <a:bodyPr anchorCtr="0" anchor="t" bIns="0" lIns="0" spcFirstLastPara="1" rIns="0" wrap="square" tIns="0">
            <a:spAutoFit/>
          </a:bodyPr>
          <a:lstStyle/>
          <a:p>
            <a:pPr indent="0" lvl="0" marL="0" marR="0" rtl="0" algn="just">
              <a:lnSpc>
                <a:spcPct val="110000"/>
              </a:lnSpc>
              <a:spcBef>
                <a:spcPts val="0"/>
              </a:spcBef>
              <a:spcAft>
                <a:spcPts val="0"/>
              </a:spcAft>
              <a:buNone/>
            </a:pPr>
            <a:r>
              <a:rPr b="0" i="0" lang="en-US" sz="3300" u="none" cap="none" strike="noStrike">
                <a:solidFill>
                  <a:srgbClr val="000000"/>
                </a:solidFill>
                <a:latin typeface="Arial"/>
                <a:ea typeface="Arial"/>
                <a:cs typeface="Arial"/>
                <a:sym typeface="Arial"/>
              </a:rPr>
              <a:t>Objective 3</a:t>
            </a:r>
            <a:endParaRPr/>
          </a:p>
        </p:txBody>
      </p:sp>
      <p:sp>
        <p:nvSpPr>
          <p:cNvPr id="341" name="Google Shape;341;p24"/>
          <p:cNvSpPr txBox="1"/>
          <p:nvPr/>
        </p:nvSpPr>
        <p:spPr>
          <a:xfrm>
            <a:off x="12324204" y="2204707"/>
            <a:ext cx="3980765" cy="1687812"/>
          </a:xfrm>
          <a:prstGeom prst="rect">
            <a:avLst/>
          </a:prstGeom>
          <a:noFill/>
          <a:ln>
            <a:noFill/>
          </a:ln>
        </p:spPr>
        <p:txBody>
          <a:bodyPr anchorCtr="0" anchor="t" bIns="0" lIns="0" spcFirstLastPara="1" rIns="0" wrap="square" tIns="0">
            <a:spAutoFit/>
          </a:bodyPr>
          <a:lstStyle/>
          <a:p>
            <a:pPr indent="0" lvl="0" marL="0" marR="0" rtl="0" algn="l">
              <a:lnSpc>
                <a:spcPct val="147015"/>
              </a:lnSpc>
              <a:spcBef>
                <a:spcPts val="0"/>
              </a:spcBef>
              <a:spcAft>
                <a:spcPts val="0"/>
              </a:spcAft>
              <a:buNone/>
            </a:pPr>
            <a:r>
              <a:rPr b="0" i="0" lang="en-US" sz="2295" u="none" cap="none" strike="noStrike">
                <a:solidFill>
                  <a:srgbClr val="000000"/>
                </a:solidFill>
                <a:latin typeface="Arial"/>
                <a:ea typeface="Arial"/>
                <a:cs typeface="Arial"/>
                <a:sym typeface="Arial"/>
              </a:rPr>
              <a:t>Analyze the retention of users on a weekly basis after signing up for a product.</a:t>
            </a:r>
            <a:endParaRPr/>
          </a:p>
        </p:txBody>
      </p:sp>
      <p:sp>
        <p:nvSpPr>
          <p:cNvPr id="342" name="Google Shape;342;p24"/>
          <p:cNvSpPr txBox="1"/>
          <p:nvPr/>
        </p:nvSpPr>
        <p:spPr>
          <a:xfrm>
            <a:off x="3032253" y="2672868"/>
            <a:ext cx="4970713" cy="711199"/>
          </a:xfrm>
          <a:prstGeom prst="rect">
            <a:avLst/>
          </a:prstGeom>
          <a:noFill/>
          <a:ln>
            <a:noFill/>
          </a:ln>
        </p:spPr>
        <p:txBody>
          <a:bodyPr anchorCtr="0" anchor="t" bIns="0" lIns="0" spcFirstLastPara="1" rIns="0" wrap="square" tIns="0">
            <a:spAutoFit/>
          </a:bodyPr>
          <a:lstStyle/>
          <a:p>
            <a:pPr indent="0" lvl="0" marL="0" marR="0" rtl="0" algn="l">
              <a:lnSpc>
                <a:spcPct val="110002"/>
              </a:lnSpc>
              <a:spcBef>
                <a:spcPts val="0"/>
              </a:spcBef>
              <a:spcAft>
                <a:spcPts val="0"/>
              </a:spcAft>
              <a:buNone/>
            </a:pPr>
            <a:r>
              <a:rPr b="0" i="0" lang="en-US" sz="4999" u="none" cap="none" strike="noStrike">
                <a:solidFill>
                  <a:srgbClr val="000000"/>
                </a:solidFill>
                <a:latin typeface="Arial"/>
                <a:ea typeface="Arial"/>
                <a:cs typeface="Arial"/>
                <a:sym typeface="Arial"/>
              </a:rPr>
              <a:t>Case Study 2</a:t>
            </a:r>
            <a:endParaRPr/>
          </a:p>
        </p:txBody>
      </p:sp>
      <p:cxnSp>
        <p:nvCxnSpPr>
          <p:cNvPr id="343" name="Google Shape;343;p24"/>
          <p:cNvCxnSpPr/>
          <p:nvPr/>
        </p:nvCxnSpPr>
        <p:spPr>
          <a:xfrm rot="10800000">
            <a:off x="1475861" y="4260994"/>
            <a:ext cx="15156557" cy="0"/>
          </a:xfrm>
          <a:prstGeom prst="straightConnector1">
            <a:avLst/>
          </a:prstGeom>
          <a:noFill/>
          <a:ln cap="flat" cmpd="sng" w="76200">
            <a:solidFill>
              <a:srgbClr val="C23A97"/>
            </a:solidFill>
            <a:prstDash val="solid"/>
            <a:round/>
            <a:headEnd len="sm" w="sm" type="none"/>
            <a:tailEnd len="sm" w="sm" type="non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5"/>
        </a:solidFill>
      </p:bgPr>
    </p:bg>
    <p:spTree>
      <p:nvGrpSpPr>
        <p:cNvPr id="347" name="Shape 347"/>
        <p:cNvGrpSpPr/>
        <p:nvPr/>
      </p:nvGrpSpPr>
      <p:grpSpPr>
        <a:xfrm>
          <a:off x="0" y="0"/>
          <a:ext cx="0" cy="0"/>
          <a:chOff x="0" y="0"/>
          <a:chExt cx="0" cy="0"/>
        </a:xfrm>
      </p:grpSpPr>
      <p:sp>
        <p:nvSpPr>
          <p:cNvPr id="348" name="Google Shape;348;p25"/>
          <p:cNvSpPr/>
          <p:nvPr/>
        </p:nvSpPr>
        <p:spPr>
          <a:xfrm rot="5015114">
            <a:off x="9740863" y="2343404"/>
            <a:ext cx="15802157" cy="9423832"/>
          </a:xfrm>
          <a:custGeom>
            <a:rect b="b" l="l" r="r" t="t"/>
            <a:pathLst>
              <a:path extrusionOk="0" h="9423832" w="15802157">
                <a:moveTo>
                  <a:pt x="0" y="0"/>
                </a:moveTo>
                <a:lnTo>
                  <a:pt x="15802157" y="0"/>
                </a:lnTo>
                <a:lnTo>
                  <a:pt x="15802157" y="9423832"/>
                </a:lnTo>
                <a:lnTo>
                  <a:pt x="0" y="9423832"/>
                </a:lnTo>
                <a:lnTo>
                  <a:pt x="0" y="0"/>
                </a:lnTo>
                <a:close/>
              </a:path>
            </a:pathLst>
          </a:custGeom>
          <a:blipFill rotWithShape="1">
            <a:blip r:embed="rId3">
              <a:alphaModFix/>
            </a:blip>
            <a:stretch>
              <a:fillRect b="0" l="0" r="0" t="0"/>
            </a:stretch>
          </a:blipFill>
          <a:ln>
            <a:noFill/>
          </a:ln>
        </p:spPr>
      </p:sp>
      <p:grpSp>
        <p:nvGrpSpPr>
          <p:cNvPr id="349" name="Google Shape;349;p25"/>
          <p:cNvGrpSpPr/>
          <p:nvPr/>
        </p:nvGrpSpPr>
        <p:grpSpPr>
          <a:xfrm>
            <a:off x="1337180" y="1530754"/>
            <a:ext cx="15433919" cy="7727546"/>
            <a:chOff x="0" y="-28575"/>
            <a:chExt cx="4064900" cy="2035238"/>
          </a:xfrm>
        </p:grpSpPr>
        <p:sp>
          <p:nvSpPr>
            <p:cNvPr id="350" name="Google Shape;350;p25"/>
            <p:cNvSpPr/>
            <p:nvPr/>
          </p:nvSpPr>
          <p:spPr>
            <a:xfrm>
              <a:off x="0" y="0"/>
              <a:ext cx="4064900" cy="2006663"/>
            </a:xfrm>
            <a:custGeom>
              <a:rect b="b" l="l" r="r" t="t"/>
              <a:pathLst>
                <a:path extrusionOk="0" h="2006663" w="4064900">
                  <a:moveTo>
                    <a:pt x="0" y="0"/>
                  </a:moveTo>
                  <a:lnTo>
                    <a:pt x="4064900" y="0"/>
                  </a:lnTo>
                  <a:lnTo>
                    <a:pt x="4064900" y="2006663"/>
                  </a:lnTo>
                  <a:lnTo>
                    <a:pt x="0" y="2006663"/>
                  </a:lnTo>
                  <a:close/>
                </a:path>
              </a:pathLst>
            </a:custGeom>
            <a:solidFill>
              <a:srgbClr val="F5F5F5"/>
            </a:solidFill>
            <a:ln cap="sq" cmpd="sng" w="38100">
              <a:solidFill>
                <a:srgbClr val="202354"/>
              </a:solidFill>
              <a:prstDash val="solid"/>
              <a:miter lim="8000"/>
              <a:headEnd len="sm" w="sm" type="none"/>
              <a:tailEnd len="sm" w="sm" type="none"/>
            </a:ln>
          </p:spPr>
        </p:sp>
        <p:sp>
          <p:nvSpPr>
            <p:cNvPr id="351" name="Google Shape;351;p25"/>
            <p:cNvSpPr txBox="1"/>
            <p:nvPr/>
          </p:nvSpPr>
          <p:spPr>
            <a:xfrm>
              <a:off x="0" y="-28575"/>
              <a:ext cx="4064900" cy="2035238"/>
            </a:xfrm>
            <a:prstGeom prst="rect">
              <a:avLst/>
            </a:prstGeom>
            <a:noFill/>
            <a:ln>
              <a:noFill/>
            </a:ln>
          </p:spPr>
          <p:txBody>
            <a:bodyPr anchorCtr="0" anchor="ctr" bIns="50800" lIns="50800" spcFirstLastPara="1" rIns="50800" wrap="square" tIns="50800">
              <a:noAutofit/>
            </a:bodyPr>
            <a:lstStyle/>
            <a:p>
              <a:pPr indent="0" lvl="0" marL="0" marR="0" rtl="0" algn="ctr">
                <a:lnSpc>
                  <a:spcPct val="103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52" name="Google Shape;352;p25"/>
          <p:cNvSpPr txBox="1"/>
          <p:nvPr/>
        </p:nvSpPr>
        <p:spPr>
          <a:xfrm>
            <a:off x="1656899" y="3476420"/>
            <a:ext cx="9685001" cy="746474"/>
          </a:xfrm>
          <a:prstGeom prst="rect">
            <a:avLst/>
          </a:prstGeom>
          <a:noFill/>
          <a:ln>
            <a:noFill/>
          </a:ln>
        </p:spPr>
        <p:txBody>
          <a:bodyPr anchorCtr="0" anchor="t" bIns="0" lIns="0" spcFirstLastPara="1" rIns="0" wrap="square" tIns="0">
            <a:spAutoFit/>
          </a:bodyPr>
          <a:lstStyle/>
          <a:p>
            <a:pPr indent="0" lvl="0" marL="0" marR="0" rtl="0" algn="just">
              <a:lnSpc>
                <a:spcPct val="109993"/>
              </a:lnSpc>
              <a:spcBef>
                <a:spcPts val="0"/>
              </a:spcBef>
              <a:spcAft>
                <a:spcPts val="0"/>
              </a:spcAft>
              <a:buNone/>
            </a:pPr>
            <a:r>
              <a:rPr b="0" i="0" lang="en-US" sz="4363" u="none" cap="none" strike="noStrike">
                <a:solidFill>
                  <a:srgbClr val="000000"/>
                </a:solidFill>
                <a:latin typeface="Arial"/>
                <a:ea typeface="Arial"/>
                <a:cs typeface="Arial"/>
                <a:sym typeface="Arial"/>
              </a:rPr>
              <a:t>INVESTIGATING METRIC SPIKE</a:t>
            </a:r>
            <a:endParaRPr/>
          </a:p>
        </p:txBody>
      </p:sp>
      <p:sp>
        <p:nvSpPr>
          <p:cNvPr id="353" name="Google Shape;353;p25"/>
          <p:cNvSpPr txBox="1"/>
          <p:nvPr/>
        </p:nvSpPr>
        <p:spPr>
          <a:xfrm>
            <a:off x="3032253" y="4763986"/>
            <a:ext cx="12099756" cy="5568706"/>
          </a:xfrm>
          <a:prstGeom prst="rect">
            <a:avLst/>
          </a:prstGeom>
          <a:noFill/>
          <a:ln>
            <a:noFill/>
          </a:ln>
        </p:spPr>
        <p:txBody>
          <a:bodyPr anchorCtr="0" anchor="t" bIns="0" lIns="0" spcFirstLastPara="1" rIns="0" wrap="square" tIns="0">
            <a:spAutoFit/>
          </a:bodyPr>
          <a:lstStyle/>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group by sign_up_week</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select r.retained_user, r.sign_up_week, r.engage_week, s.total_signup, (r.retained_user * 100/ s.total_signup) as retaintion_rate</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from retaintion as r </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left join signup_count as s on r.sign_up_week = s.sign_up_week</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group by r.sign_up_week, r.engage_week;</a:t>
            </a:r>
            <a:endParaRPr/>
          </a:p>
          <a:p>
            <a:pPr indent="0" lvl="0" marL="0" marR="0" rtl="0" algn="l">
              <a:lnSpc>
                <a:spcPct val="147040"/>
              </a:lnSpc>
              <a:spcBef>
                <a:spcPts val="0"/>
              </a:spcBef>
              <a:spcAft>
                <a:spcPts val="0"/>
              </a:spcAft>
              <a:buNone/>
            </a:pPr>
            <a:r>
              <a:t/>
            </a:r>
            <a:endParaRPr b="0" i="0" sz="2821" u="none" cap="none" strike="noStrike">
              <a:solidFill>
                <a:srgbClr val="000000"/>
              </a:solidFill>
              <a:latin typeface="Arial"/>
              <a:ea typeface="Arial"/>
              <a:cs typeface="Arial"/>
              <a:sym typeface="Arial"/>
            </a:endParaRPr>
          </a:p>
          <a:p>
            <a:pPr indent="0" lvl="0" marL="0" marR="0" rtl="0" algn="l">
              <a:lnSpc>
                <a:spcPct val="147040"/>
              </a:lnSpc>
              <a:spcBef>
                <a:spcPts val="0"/>
              </a:spcBef>
              <a:spcAft>
                <a:spcPts val="0"/>
              </a:spcAft>
              <a:buNone/>
            </a:pPr>
            <a:r>
              <a:t/>
            </a:r>
            <a:endParaRPr b="0" i="0" sz="2821" u="none" cap="none" strike="noStrike">
              <a:solidFill>
                <a:srgbClr val="000000"/>
              </a:solidFill>
              <a:latin typeface="Arial"/>
              <a:ea typeface="Arial"/>
              <a:cs typeface="Arial"/>
              <a:sym typeface="Arial"/>
            </a:endParaRPr>
          </a:p>
          <a:p>
            <a:pPr indent="0" lvl="0" marL="0" marR="0" rtl="0" algn="l">
              <a:lnSpc>
                <a:spcPct val="147040"/>
              </a:lnSpc>
              <a:spcBef>
                <a:spcPts val="0"/>
              </a:spcBef>
              <a:spcAft>
                <a:spcPts val="0"/>
              </a:spcAft>
              <a:buNone/>
            </a:pPr>
            <a:r>
              <a:t/>
            </a:r>
            <a:endParaRPr b="0" i="0" sz="2821" u="none" cap="none" strike="noStrike">
              <a:solidFill>
                <a:srgbClr val="000000"/>
              </a:solidFill>
              <a:latin typeface="Arial"/>
              <a:ea typeface="Arial"/>
              <a:cs typeface="Arial"/>
              <a:sym typeface="Arial"/>
            </a:endParaRPr>
          </a:p>
          <a:p>
            <a:pPr indent="0" lvl="0" marL="0" marR="0" rtl="0" algn="l">
              <a:lnSpc>
                <a:spcPct val="94930"/>
              </a:lnSpc>
              <a:spcBef>
                <a:spcPts val="0"/>
              </a:spcBef>
              <a:spcAft>
                <a:spcPts val="0"/>
              </a:spcAft>
              <a:buNone/>
            </a:pPr>
            <a:r>
              <a:t/>
            </a:r>
            <a:endParaRPr b="0" i="0" sz="2821" u="none" cap="none" strike="noStrike">
              <a:solidFill>
                <a:srgbClr val="000000"/>
              </a:solidFill>
              <a:latin typeface="Arial"/>
              <a:ea typeface="Arial"/>
              <a:cs typeface="Arial"/>
              <a:sym typeface="Arial"/>
            </a:endParaRPr>
          </a:p>
        </p:txBody>
      </p:sp>
      <p:sp>
        <p:nvSpPr>
          <p:cNvPr id="354" name="Google Shape;354;p25"/>
          <p:cNvSpPr/>
          <p:nvPr/>
        </p:nvSpPr>
        <p:spPr>
          <a:xfrm>
            <a:off x="8469396" y="2458348"/>
            <a:ext cx="370511" cy="388188"/>
          </a:xfrm>
          <a:custGeom>
            <a:rect b="b" l="l" r="r" t="t"/>
            <a:pathLst>
              <a:path extrusionOk="0"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5"/>
          <p:cNvSpPr txBox="1"/>
          <p:nvPr/>
        </p:nvSpPr>
        <p:spPr>
          <a:xfrm>
            <a:off x="9054139" y="2441888"/>
            <a:ext cx="5260448" cy="480060"/>
          </a:xfrm>
          <a:prstGeom prst="rect">
            <a:avLst/>
          </a:prstGeom>
          <a:noFill/>
          <a:ln>
            <a:noFill/>
          </a:ln>
        </p:spPr>
        <p:txBody>
          <a:bodyPr anchorCtr="0" anchor="t" bIns="0" lIns="0" spcFirstLastPara="1" rIns="0" wrap="square" tIns="0">
            <a:spAutoFit/>
          </a:bodyPr>
          <a:lstStyle/>
          <a:p>
            <a:pPr indent="0" lvl="0" marL="0" marR="0" rtl="0" algn="just">
              <a:lnSpc>
                <a:spcPct val="110000"/>
              </a:lnSpc>
              <a:spcBef>
                <a:spcPts val="0"/>
              </a:spcBef>
              <a:spcAft>
                <a:spcPts val="0"/>
              </a:spcAft>
              <a:buNone/>
            </a:pPr>
            <a:r>
              <a:rPr b="0" i="0" lang="en-US" sz="3300" u="none" cap="none" strike="noStrike">
                <a:solidFill>
                  <a:srgbClr val="000000"/>
                </a:solidFill>
                <a:latin typeface="Arial"/>
                <a:ea typeface="Arial"/>
                <a:cs typeface="Arial"/>
                <a:sym typeface="Arial"/>
              </a:rPr>
              <a:t>Objective 3 </a:t>
            </a:r>
            <a:endParaRPr/>
          </a:p>
        </p:txBody>
      </p:sp>
      <p:sp>
        <p:nvSpPr>
          <p:cNvPr id="356" name="Google Shape;356;p25"/>
          <p:cNvSpPr txBox="1"/>
          <p:nvPr/>
        </p:nvSpPr>
        <p:spPr>
          <a:xfrm>
            <a:off x="3032253" y="2672868"/>
            <a:ext cx="4970713" cy="711199"/>
          </a:xfrm>
          <a:prstGeom prst="rect">
            <a:avLst/>
          </a:prstGeom>
          <a:noFill/>
          <a:ln>
            <a:noFill/>
          </a:ln>
        </p:spPr>
        <p:txBody>
          <a:bodyPr anchorCtr="0" anchor="t" bIns="0" lIns="0" spcFirstLastPara="1" rIns="0" wrap="square" tIns="0">
            <a:spAutoFit/>
          </a:bodyPr>
          <a:lstStyle/>
          <a:p>
            <a:pPr indent="0" lvl="0" marL="0" marR="0" rtl="0" algn="l">
              <a:lnSpc>
                <a:spcPct val="110002"/>
              </a:lnSpc>
              <a:spcBef>
                <a:spcPts val="0"/>
              </a:spcBef>
              <a:spcAft>
                <a:spcPts val="0"/>
              </a:spcAft>
              <a:buNone/>
            </a:pPr>
            <a:r>
              <a:rPr b="0" i="0" lang="en-US" sz="4999" u="none" cap="none" strike="noStrike">
                <a:solidFill>
                  <a:srgbClr val="000000"/>
                </a:solidFill>
                <a:latin typeface="Arial"/>
                <a:ea typeface="Arial"/>
                <a:cs typeface="Arial"/>
                <a:sym typeface="Arial"/>
              </a:rPr>
              <a:t>Case Study 2</a:t>
            </a:r>
            <a:endParaRPr/>
          </a:p>
        </p:txBody>
      </p:sp>
      <p:cxnSp>
        <p:nvCxnSpPr>
          <p:cNvPr id="357" name="Google Shape;357;p25"/>
          <p:cNvCxnSpPr/>
          <p:nvPr/>
        </p:nvCxnSpPr>
        <p:spPr>
          <a:xfrm rot="10800000">
            <a:off x="1475861" y="4260994"/>
            <a:ext cx="15156557" cy="0"/>
          </a:xfrm>
          <a:prstGeom prst="straightConnector1">
            <a:avLst/>
          </a:prstGeom>
          <a:noFill/>
          <a:ln cap="flat" cmpd="sng" w="76200">
            <a:solidFill>
              <a:srgbClr val="C23A97"/>
            </a:solidFill>
            <a:prstDash val="solid"/>
            <a:round/>
            <a:headEnd len="sm" w="sm" type="none"/>
            <a:tailEnd len="sm" w="sm" type="none"/>
          </a:ln>
        </p:spPr>
      </p:cxnSp>
      <p:sp>
        <p:nvSpPr>
          <p:cNvPr id="358" name="Google Shape;358;p25"/>
          <p:cNvSpPr txBox="1"/>
          <p:nvPr/>
        </p:nvSpPr>
        <p:spPr>
          <a:xfrm>
            <a:off x="12324204" y="2204707"/>
            <a:ext cx="3980765" cy="1687812"/>
          </a:xfrm>
          <a:prstGeom prst="rect">
            <a:avLst/>
          </a:prstGeom>
          <a:noFill/>
          <a:ln>
            <a:noFill/>
          </a:ln>
        </p:spPr>
        <p:txBody>
          <a:bodyPr anchorCtr="0" anchor="t" bIns="0" lIns="0" spcFirstLastPara="1" rIns="0" wrap="square" tIns="0">
            <a:spAutoFit/>
          </a:bodyPr>
          <a:lstStyle/>
          <a:p>
            <a:pPr indent="0" lvl="0" marL="0" marR="0" rtl="0" algn="l">
              <a:lnSpc>
                <a:spcPct val="147015"/>
              </a:lnSpc>
              <a:spcBef>
                <a:spcPts val="0"/>
              </a:spcBef>
              <a:spcAft>
                <a:spcPts val="0"/>
              </a:spcAft>
              <a:buNone/>
            </a:pPr>
            <a:r>
              <a:rPr b="0" i="0" lang="en-US" sz="2295" u="none" cap="none" strike="noStrike">
                <a:solidFill>
                  <a:srgbClr val="000000"/>
                </a:solidFill>
                <a:latin typeface="Arial"/>
                <a:ea typeface="Arial"/>
                <a:cs typeface="Arial"/>
                <a:sym typeface="Arial"/>
              </a:rPr>
              <a:t>Analyze the retention of users on a weekly basis after signing up for a product.</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26"/>
          <p:cNvSpPr/>
          <p:nvPr/>
        </p:nvSpPr>
        <p:spPr>
          <a:xfrm rot="-147453">
            <a:off x="-212140" y="-387358"/>
            <a:ext cx="18712279" cy="11061715"/>
          </a:xfrm>
          <a:custGeom>
            <a:rect b="b" l="l" r="r" t="t"/>
            <a:pathLst>
              <a:path extrusionOk="0" h="11061715" w="18712279">
                <a:moveTo>
                  <a:pt x="441100" y="0"/>
                </a:moveTo>
                <a:lnTo>
                  <a:pt x="18712280" y="784177"/>
                </a:lnTo>
                <a:lnTo>
                  <a:pt x="18271180" y="11061716"/>
                </a:lnTo>
                <a:lnTo>
                  <a:pt x="0" y="10277539"/>
                </a:lnTo>
                <a:lnTo>
                  <a:pt x="441100" y="0"/>
                </a:lnTo>
                <a:close/>
              </a:path>
            </a:pathLst>
          </a:custGeom>
          <a:blipFill rotWithShape="1">
            <a:blip r:embed="rId3">
              <a:alphaModFix/>
            </a:blip>
            <a:stretch>
              <a:fillRect b="-49087" l="-9548" r="-62592" t="-14707"/>
            </a:stretch>
          </a:blipFill>
          <a:ln>
            <a:noFill/>
          </a:ln>
        </p:spPr>
      </p:sp>
      <p:sp>
        <p:nvSpPr>
          <p:cNvPr id="364" name="Google Shape;364;p26"/>
          <p:cNvSpPr txBox="1"/>
          <p:nvPr/>
        </p:nvSpPr>
        <p:spPr>
          <a:xfrm>
            <a:off x="3422550" y="1585492"/>
            <a:ext cx="11442900" cy="100965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6600" u="none" cap="none" strike="noStrike">
                <a:solidFill>
                  <a:srgbClr val="FFFFFF"/>
                </a:solidFill>
                <a:latin typeface="Arial"/>
                <a:ea typeface="Arial"/>
                <a:cs typeface="Arial"/>
                <a:sym typeface="Arial"/>
              </a:rPr>
              <a:t>RESLUT</a:t>
            </a:r>
            <a:endParaRPr/>
          </a:p>
        </p:txBody>
      </p:sp>
      <p:sp>
        <p:nvSpPr>
          <p:cNvPr id="365" name="Google Shape;365;p26"/>
          <p:cNvSpPr txBox="1"/>
          <p:nvPr/>
        </p:nvSpPr>
        <p:spPr>
          <a:xfrm>
            <a:off x="2111780" y="4013567"/>
            <a:ext cx="14482397" cy="1646079"/>
          </a:xfrm>
          <a:prstGeom prst="rect">
            <a:avLst/>
          </a:prstGeom>
          <a:noFill/>
          <a:ln>
            <a:noFill/>
          </a:ln>
        </p:spPr>
        <p:txBody>
          <a:bodyPr anchorCtr="0" anchor="t" bIns="0" lIns="0" spcFirstLastPara="1" rIns="0" wrap="square" tIns="0">
            <a:spAutoFit/>
          </a:bodyPr>
          <a:lstStyle/>
          <a:p>
            <a:pPr indent="0" lvl="0" marL="0" marR="0" rtl="0" algn="ctr">
              <a:lnSpc>
                <a:spcPct val="147007"/>
              </a:lnSpc>
              <a:spcBef>
                <a:spcPts val="0"/>
              </a:spcBef>
              <a:spcAft>
                <a:spcPts val="0"/>
              </a:spcAft>
              <a:buNone/>
            </a:pPr>
            <a:r>
              <a:rPr b="0" i="0" lang="en-US" sz="4495" u="sng" cap="none" strike="noStrike">
                <a:solidFill>
                  <a:srgbClr val="FFFFFF"/>
                </a:solidFill>
                <a:latin typeface="Arial"/>
                <a:ea typeface="Arial"/>
                <a:cs typeface="Arial"/>
                <a:sym typeface="Arial"/>
                <a:hlinkClick r:id="rId4">
                  <a:extLst>
                    <a:ext uri="{A12FA001-AC4F-418D-AE19-62706E023703}">
                      <ahyp:hlinkClr val="tx"/>
                    </a:ext>
                  </a:extLst>
                </a:hlinkClick>
              </a:rPr>
              <a:t>https://drive.google.com/file/d/1EbX3dYtXo_nNZp8crNCo2Nh-E5wcdk-o/view?usp=sharing</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5"/>
        </a:solidFill>
      </p:bgPr>
    </p:bg>
    <p:spTree>
      <p:nvGrpSpPr>
        <p:cNvPr id="369" name="Shape 369"/>
        <p:cNvGrpSpPr/>
        <p:nvPr/>
      </p:nvGrpSpPr>
      <p:grpSpPr>
        <a:xfrm>
          <a:off x="0" y="0"/>
          <a:ext cx="0" cy="0"/>
          <a:chOff x="0" y="0"/>
          <a:chExt cx="0" cy="0"/>
        </a:xfrm>
      </p:grpSpPr>
      <p:sp>
        <p:nvSpPr>
          <p:cNvPr id="370" name="Google Shape;370;p27"/>
          <p:cNvSpPr/>
          <p:nvPr/>
        </p:nvSpPr>
        <p:spPr>
          <a:xfrm rot="5015114">
            <a:off x="9740863" y="2343404"/>
            <a:ext cx="15802157" cy="9423832"/>
          </a:xfrm>
          <a:custGeom>
            <a:rect b="b" l="l" r="r" t="t"/>
            <a:pathLst>
              <a:path extrusionOk="0" h="9423832" w="15802157">
                <a:moveTo>
                  <a:pt x="0" y="0"/>
                </a:moveTo>
                <a:lnTo>
                  <a:pt x="15802157" y="0"/>
                </a:lnTo>
                <a:lnTo>
                  <a:pt x="15802157" y="9423832"/>
                </a:lnTo>
                <a:lnTo>
                  <a:pt x="0" y="9423832"/>
                </a:lnTo>
                <a:lnTo>
                  <a:pt x="0" y="0"/>
                </a:lnTo>
                <a:close/>
              </a:path>
            </a:pathLst>
          </a:custGeom>
          <a:blipFill rotWithShape="1">
            <a:blip r:embed="rId3">
              <a:alphaModFix/>
            </a:blip>
            <a:stretch>
              <a:fillRect b="0" l="0" r="0" t="0"/>
            </a:stretch>
          </a:blipFill>
          <a:ln>
            <a:noFill/>
          </a:ln>
        </p:spPr>
      </p:sp>
      <p:grpSp>
        <p:nvGrpSpPr>
          <p:cNvPr id="371" name="Google Shape;371;p27"/>
          <p:cNvGrpSpPr/>
          <p:nvPr/>
        </p:nvGrpSpPr>
        <p:grpSpPr>
          <a:xfrm>
            <a:off x="1337180" y="1587238"/>
            <a:ext cx="15433919" cy="7727546"/>
            <a:chOff x="0" y="-28575"/>
            <a:chExt cx="4064900" cy="2035238"/>
          </a:xfrm>
        </p:grpSpPr>
        <p:sp>
          <p:nvSpPr>
            <p:cNvPr id="372" name="Google Shape;372;p27"/>
            <p:cNvSpPr/>
            <p:nvPr/>
          </p:nvSpPr>
          <p:spPr>
            <a:xfrm>
              <a:off x="0" y="0"/>
              <a:ext cx="4064900" cy="2006663"/>
            </a:xfrm>
            <a:custGeom>
              <a:rect b="b" l="l" r="r" t="t"/>
              <a:pathLst>
                <a:path extrusionOk="0" h="2006663" w="4064900">
                  <a:moveTo>
                    <a:pt x="0" y="0"/>
                  </a:moveTo>
                  <a:lnTo>
                    <a:pt x="4064900" y="0"/>
                  </a:lnTo>
                  <a:lnTo>
                    <a:pt x="4064900" y="2006663"/>
                  </a:lnTo>
                  <a:lnTo>
                    <a:pt x="0" y="2006663"/>
                  </a:lnTo>
                  <a:close/>
                </a:path>
              </a:pathLst>
            </a:custGeom>
            <a:solidFill>
              <a:srgbClr val="F5F5F5"/>
            </a:solidFill>
            <a:ln cap="sq" cmpd="sng" w="38100">
              <a:solidFill>
                <a:srgbClr val="202354"/>
              </a:solidFill>
              <a:prstDash val="solid"/>
              <a:miter lim="8000"/>
              <a:headEnd len="sm" w="sm" type="none"/>
              <a:tailEnd len="sm" w="sm" type="none"/>
            </a:ln>
          </p:spPr>
        </p:sp>
        <p:sp>
          <p:nvSpPr>
            <p:cNvPr id="373" name="Google Shape;373;p27"/>
            <p:cNvSpPr txBox="1"/>
            <p:nvPr/>
          </p:nvSpPr>
          <p:spPr>
            <a:xfrm>
              <a:off x="0" y="-28575"/>
              <a:ext cx="4064900" cy="2035238"/>
            </a:xfrm>
            <a:prstGeom prst="rect">
              <a:avLst/>
            </a:prstGeom>
            <a:noFill/>
            <a:ln>
              <a:noFill/>
            </a:ln>
          </p:spPr>
          <p:txBody>
            <a:bodyPr anchorCtr="0" anchor="ctr" bIns="50800" lIns="50800" spcFirstLastPara="1" rIns="50800" wrap="square" tIns="50800">
              <a:noAutofit/>
            </a:bodyPr>
            <a:lstStyle/>
            <a:p>
              <a:pPr indent="0" lvl="0" marL="0" marR="0" rtl="0" algn="ctr">
                <a:lnSpc>
                  <a:spcPct val="103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74" name="Google Shape;374;p27"/>
          <p:cNvSpPr txBox="1"/>
          <p:nvPr/>
        </p:nvSpPr>
        <p:spPr>
          <a:xfrm>
            <a:off x="1656899" y="3476420"/>
            <a:ext cx="9685001" cy="746474"/>
          </a:xfrm>
          <a:prstGeom prst="rect">
            <a:avLst/>
          </a:prstGeom>
          <a:noFill/>
          <a:ln>
            <a:noFill/>
          </a:ln>
        </p:spPr>
        <p:txBody>
          <a:bodyPr anchorCtr="0" anchor="t" bIns="0" lIns="0" spcFirstLastPara="1" rIns="0" wrap="square" tIns="0">
            <a:spAutoFit/>
          </a:bodyPr>
          <a:lstStyle/>
          <a:p>
            <a:pPr indent="0" lvl="0" marL="0" marR="0" rtl="0" algn="just">
              <a:lnSpc>
                <a:spcPct val="109993"/>
              </a:lnSpc>
              <a:spcBef>
                <a:spcPts val="0"/>
              </a:spcBef>
              <a:spcAft>
                <a:spcPts val="0"/>
              </a:spcAft>
              <a:buNone/>
            </a:pPr>
            <a:r>
              <a:rPr b="0" i="0" lang="en-US" sz="4363" u="none" cap="none" strike="noStrike">
                <a:solidFill>
                  <a:srgbClr val="000000"/>
                </a:solidFill>
                <a:latin typeface="Arial"/>
                <a:ea typeface="Arial"/>
                <a:cs typeface="Arial"/>
                <a:sym typeface="Arial"/>
              </a:rPr>
              <a:t>INVESTIGATING METRIC SPIKE</a:t>
            </a:r>
            <a:endParaRPr/>
          </a:p>
        </p:txBody>
      </p:sp>
      <p:sp>
        <p:nvSpPr>
          <p:cNvPr id="375" name="Google Shape;375;p27"/>
          <p:cNvSpPr txBox="1"/>
          <p:nvPr/>
        </p:nvSpPr>
        <p:spPr>
          <a:xfrm>
            <a:off x="3032253" y="4763986"/>
            <a:ext cx="12099756" cy="3473206"/>
          </a:xfrm>
          <a:prstGeom prst="rect">
            <a:avLst/>
          </a:prstGeom>
          <a:noFill/>
          <a:ln>
            <a:noFill/>
          </a:ln>
        </p:spPr>
        <p:txBody>
          <a:bodyPr anchorCtr="0" anchor="t" bIns="0" lIns="0" spcFirstLastPara="1" rIns="0" wrap="square" tIns="0">
            <a:spAutoFit/>
          </a:bodyPr>
          <a:lstStyle/>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Select count( user_id) as engagement, week(occurred_at) as week_number, year(occurred_at) as yr, device from events_type </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where ev_type = "engagement" </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group by yr, week_number, device </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order by week_number, device</a:t>
            </a:r>
            <a:endParaRPr/>
          </a:p>
          <a:p>
            <a:pPr indent="0" lvl="0" marL="0" marR="0" rtl="0" algn="l">
              <a:lnSpc>
                <a:spcPct val="147040"/>
              </a:lnSpc>
              <a:spcBef>
                <a:spcPts val="0"/>
              </a:spcBef>
              <a:spcAft>
                <a:spcPts val="0"/>
              </a:spcAft>
              <a:buNone/>
            </a:pPr>
            <a:r>
              <a:t/>
            </a:r>
            <a:endParaRPr b="0" i="0" sz="2821" u="none" cap="none" strike="noStrike">
              <a:solidFill>
                <a:srgbClr val="000000"/>
              </a:solidFill>
              <a:latin typeface="Arial"/>
              <a:ea typeface="Arial"/>
              <a:cs typeface="Arial"/>
              <a:sym typeface="Arial"/>
            </a:endParaRPr>
          </a:p>
          <a:p>
            <a:pPr indent="0" lvl="0" marL="0" marR="0" rtl="0" algn="l">
              <a:lnSpc>
                <a:spcPct val="94930"/>
              </a:lnSpc>
              <a:spcBef>
                <a:spcPts val="0"/>
              </a:spcBef>
              <a:spcAft>
                <a:spcPts val="0"/>
              </a:spcAft>
              <a:buNone/>
            </a:pPr>
            <a:r>
              <a:t/>
            </a:r>
            <a:endParaRPr b="0" i="0" sz="2821" u="none" cap="none" strike="noStrike">
              <a:solidFill>
                <a:srgbClr val="000000"/>
              </a:solidFill>
              <a:latin typeface="Arial"/>
              <a:ea typeface="Arial"/>
              <a:cs typeface="Arial"/>
              <a:sym typeface="Arial"/>
            </a:endParaRPr>
          </a:p>
        </p:txBody>
      </p:sp>
      <p:sp>
        <p:nvSpPr>
          <p:cNvPr id="376" name="Google Shape;376;p27"/>
          <p:cNvSpPr/>
          <p:nvPr/>
        </p:nvSpPr>
        <p:spPr>
          <a:xfrm>
            <a:off x="8469396" y="2458348"/>
            <a:ext cx="370511" cy="388188"/>
          </a:xfrm>
          <a:custGeom>
            <a:rect b="b" l="l" r="r" t="t"/>
            <a:pathLst>
              <a:path extrusionOk="0"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7"/>
          <p:cNvSpPr txBox="1"/>
          <p:nvPr/>
        </p:nvSpPr>
        <p:spPr>
          <a:xfrm>
            <a:off x="9054139" y="2441888"/>
            <a:ext cx="5260448" cy="480060"/>
          </a:xfrm>
          <a:prstGeom prst="rect">
            <a:avLst/>
          </a:prstGeom>
          <a:noFill/>
          <a:ln>
            <a:noFill/>
          </a:ln>
        </p:spPr>
        <p:txBody>
          <a:bodyPr anchorCtr="0" anchor="t" bIns="0" lIns="0" spcFirstLastPara="1" rIns="0" wrap="square" tIns="0">
            <a:spAutoFit/>
          </a:bodyPr>
          <a:lstStyle/>
          <a:p>
            <a:pPr indent="0" lvl="0" marL="0" marR="0" rtl="0" algn="just">
              <a:lnSpc>
                <a:spcPct val="110000"/>
              </a:lnSpc>
              <a:spcBef>
                <a:spcPts val="0"/>
              </a:spcBef>
              <a:spcAft>
                <a:spcPts val="0"/>
              </a:spcAft>
              <a:buNone/>
            </a:pPr>
            <a:r>
              <a:rPr b="0" i="0" lang="en-US" sz="3300" u="none" cap="none" strike="noStrike">
                <a:solidFill>
                  <a:srgbClr val="000000"/>
                </a:solidFill>
                <a:latin typeface="Arial"/>
                <a:ea typeface="Arial"/>
                <a:cs typeface="Arial"/>
                <a:sym typeface="Arial"/>
              </a:rPr>
              <a:t>Objective 4</a:t>
            </a:r>
            <a:endParaRPr/>
          </a:p>
        </p:txBody>
      </p:sp>
      <p:sp>
        <p:nvSpPr>
          <p:cNvPr id="378" name="Google Shape;378;p27"/>
          <p:cNvSpPr txBox="1"/>
          <p:nvPr/>
        </p:nvSpPr>
        <p:spPr>
          <a:xfrm>
            <a:off x="11038650" y="2365688"/>
            <a:ext cx="5410616" cy="1687812"/>
          </a:xfrm>
          <a:prstGeom prst="rect">
            <a:avLst/>
          </a:prstGeom>
          <a:noFill/>
          <a:ln>
            <a:noFill/>
          </a:ln>
        </p:spPr>
        <p:txBody>
          <a:bodyPr anchorCtr="0" anchor="t" bIns="0" lIns="0" spcFirstLastPara="1" rIns="0" wrap="square" tIns="0">
            <a:spAutoFit/>
          </a:bodyPr>
          <a:lstStyle/>
          <a:p>
            <a:pPr indent="-330388" lvl="2" marL="991165" marR="0" rtl="0" algn="l">
              <a:lnSpc>
                <a:spcPct val="147015"/>
              </a:lnSpc>
              <a:spcBef>
                <a:spcPts val="0"/>
              </a:spcBef>
              <a:spcAft>
                <a:spcPts val="0"/>
              </a:spcAft>
              <a:buClr>
                <a:srgbClr val="000000"/>
              </a:buClr>
              <a:buSzPts val="2295"/>
              <a:buFont typeface="Arial"/>
              <a:buChar char="⚬"/>
            </a:pPr>
            <a:r>
              <a:rPr b="0" i="0" lang="en-US" sz="2295" u="none" cap="none" strike="noStrike">
                <a:solidFill>
                  <a:srgbClr val="000000"/>
                </a:solidFill>
                <a:latin typeface="Arial"/>
                <a:ea typeface="Arial"/>
                <a:cs typeface="Arial"/>
                <a:sym typeface="Arial"/>
              </a:rPr>
              <a:t>Measure the activeness of users on a weekly basis per device.</a:t>
            </a:r>
            <a:endParaRPr/>
          </a:p>
          <a:p>
            <a:pPr indent="0" lvl="0" marL="0" marR="0" rtl="0" algn="l">
              <a:lnSpc>
                <a:spcPct val="147015"/>
              </a:lnSpc>
              <a:spcBef>
                <a:spcPts val="0"/>
              </a:spcBef>
              <a:spcAft>
                <a:spcPts val="0"/>
              </a:spcAft>
              <a:buNone/>
            </a:pPr>
            <a:r>
              <a:t/>
            </a:r>
            <a:endParaRPr b="0" i="0" sz="2295" u="none" cap="none" strike="noStrike">
              <a:solidFill>
                <a:srgbClr val="000000"/>
              </a:solidFill>
              <a:latin typeface="Arial"/>
              <a:ea typeface="Arial"/>
              <a:cs typeface="Arial"/>
              <a:sym typeface="Arial"/>
            </a:endParaRPr>
          </a:p>
        </p:txBody>
      </p:sp>
      <p:sp>
        <p:nvSpPr>
          <p:cNvPr id="379" name="Google Shape;379;p27"/>
          <p:cNvSpPr txBox="1"/>
          <p:nvPr/>
        </p:nvSpPr>
        <p:spPr>
          <a:xfrm>
            <a:off x="3032253" y="2672868"/>
            <a:ext cx="4970713" cy="711199"/>
          </a:xfrm>
          <a:prstGeom prst="rect">
            <a:avLst/>
          </a:prstGeom>
          <a:noFill/>
          <a:ln>
            <a:noFill/>
          </a:ln>
        </p:spPr>
        <p:txBody>
          <a:bodyPr anchorCtr="0" anchor="t" bIns="0" lIns="0" spcFirstLastPara="1" rIns="0" wrap="square" tIns="0">
            <a:spAutoFit/>
          </a:bodyPr>
          <a:lstStyle/>
          <a:p>
            <a:pPr indent="0" lvl="0" marL="0" marR="0" rtl="0" algn="l">
              <a:lnSpc>
                <a:spcPct val="110002"/>
              </a:lnSpc>
              <a:spcBef>
                <a:spcPts val="0"/>
              </a:spcBef>
              <a:spcAft>
                <a:spcPts val="0"/>
              </a:spcAft>
              <a:buNone/>
            </a:pPr>
            <a:r>
              <a:rPr b="0" i="0" lang="en-US" sz="4999" u="none" cap="none" strike="noStrike">
                <a:solidFill>
                  <a:srgbClr val="000000"/>
                </a:solidFill>
                <a:latin typeface="Arial"/>
                <a:ea typeface="Arial"/>
                <a:cs typeface="Arial"/>
                <a:sym typeface="Arial"/>
              </a:rPr>
              <a:t>Case Study 2</a:t>
            </a:r>
            <a:endParaRPr/>
          </a:p>
        </p:txBody>
      </p:sp>
      <p:cxnSp>
        <p:nvCxnSpPr>
          <p:cNvPr id="380" name="Google Shape;380;p27"/>
          <p:cNvCxnSpPr/>
          <p:nvPr/>
        </p:nvCxnSpPr>
        <p:spPr>
          <a:xfrm rot="10800000">
            <a:off x="1475861" y="4260994"/>
            <a:ext cx="15156557" cy="0"/>
          </a:xfrm>
          <a:prstGeom prst="straightConnector1">
            <a:avLst/>
          </a:prstGeom>
          <a:noFill/>
          <a:ln cap="flat" cmpd="sng" w="76200">
            <a:solidFill>
              <a:srgbClr val="C23A97"/>
            </a:solidFill>
            <a:prstDash val="solid"/>
            <a:round/>
            <a:headEnd len="sm" w="sm" type="none"/>
            <a:tailEnd len="sm" w="sm" type="non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28"/>
          <p:cNvSpPr/>
          <p:nvPr/>
        </p:nvSpPr>
        <p:spPr>
          <a:xfrm rot="-147453">
            <a:off x="-212140" y="-387358"/>
            <a:ext cx="18712279" cy="11061715"/>
          </a:xfrm>
          <a:custGeom>
            <a:rect b="b" l="l" r="r" t="t"/>
            <a:pathLst>
              <a:path extrusionOk="0" h="11061715" w="18712279">
                <a:moveTo>
                  <a:pt x="441100" y="0"/>
                </a:moveTo>
                <a:lnTo>
                  <a:pt x="18712280" y="784177"/>
                </a:lnTo>
                <a:lnTo>
                  <a:pt x="18271180" y="11061716"/>
                </a:lnTo>
                <a:lnTo>
                  <a:pt x="0" y="10277539"/>
                </a:lnTo>
                <a:lnTo>
                  <a:pt x="441100" y="0"/>
                </a:lnTo>
                <a:close/>
              </a:path>
            </a:pathLst>
          </a:custGeom>
          <a:blipFill rotWithShape="1">
            <a:blip r:embed="rId3">
              <a:alphaModFix/>
            </a:blip>
            <a:stretch>
              <a:fillRect b="-49087" l="-9548" r="-62592" t="-14707"/>
            </a:stretch>
          </a:blipFill>
          <a:ln>
            <a:noFill/>
          </a:ln>
        </p:spPr>
      </p:sp>
      <p:sp>
        <p:nvSpPr>
          <p:cNvPr id="386" name="Google Shape;386;p28"/>
          <p:cNvSpPr txBox="1"/>
          <p:nvPr/>
        </p:nvSpPr>
        <p:spPr>
          <a:xfrm>
            <a:off x="3422550" y="1585492"/>
            <a:ext cx="11442900" cy="100965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6600" u="none" cap="none" strike="noStrike">
                <a:solidFill>
                  <a:srgbClr val="FFFFFF"/>
                </a:solidFill>
                <a:latin typeface="Arial"/>
                <a:ea typeface="Arial"/>
                <a:cs typeface="Arial"/>
                <a:sym typeface="Arial"/>
              </a:rPr>
              <a:t>RESLUT</a:t>
            </a:r>
            <a:endParaRPr/>
          </a:p>
        </p:txBody>
      </p:sp>
      <p:sp>
        <p:nvSpPr>
          <p:cNvPr id="387" name="Google Shape;387;p28"/>
          <p:cNvSpPr txBox="1"/>
          <p:nvPr/>
        </p:nvSpPr>
        <p:spPr>
          <a:xfrm>
            <a:off x="1506843" y="4258548"/>
            <a:ext cx="15274314" cy="1646079"/>
          </a:xfrm>
          <a:prstGeom prst="rect">
            <a:avLst/>
          </a:prstGeom>
          <a:noFill/>
          <a:ln>
            <a:noFill/>
          </a:ln>
        </p:spPr>
        <p:txBody>
          <a:bodyPr anchorCtr="0" anchor="t" bIns="0" lIns="0" spcFirstLastPara="1" rIns="0" wrap="square" tIns="0">
            <a:spAutoFit/>
          </a:bodyPr>
          <a:lstStyle/>
          <a:p>
            <a:pPr indent="0" lvl="0" marL="0" marR="0" rtl="0" algn="ctr">
              <a:lnSpc>
                <a:spcPct val="147007"/>
              </a:lnSpc>
              <a:spcBef>
                <a:spcPts val="0"/>
              </a:spcBef>
              <a:spcAft>
                <a:spcPts val="0"/>
              </a:spcAft>
              <a:buNone/>
            </a:pPr>
            <a:r>
              <a:rPr b="0" i="0" lang="en-US" sz="4495" u="sng" cap="none" strike="noStrike">
                <a:solidFill>
                  <a:srgbClr val="FFFFFF"/>
                </a:solidFill>
                <a:latin typeface="Arial"/>
                <a:ea typeface="Arial"/>
                <a:cs typeface="Arial"/>
                <a:sym typeface="Arial"/>
                <a:hlinkClick r:id="rId4">
                  <a:extLst>
                    <a:ext uri="{A12FA001-AC4F-418D-AE19-62706E023703}">
                      <ahyp:hlinkClr val="tx"/>
                    </a:ext>
                  </a:extLst>
                </a:hlinkClick>
              </a:rPr>
              <a:t>https://drive.google.com/file/d/19AiXNoNi2Or41oPtGbLhdyaoDmmg26LS/view?usp=sharing</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5"/>
        </a:solidFill>
      </p:bgPr>
    </p:bg>
    <p:spTree>
      <p:nvGrpSpPr>
        <p:cNvPr id="391" name="Shape 391"/>
        <p:cNvGrpSpPr/>
        <p:nvPr/>
      </p:nvGrpSpPr>
      <p:grpSpPr>
        <a:xfrm>
          <a:off x="0" y="0"/>
          <a:ext cx="0" cy="0"/>
          <a:chOff x="0" y="0"/>
          <a:chExt cx="0" cy="0"/>
        </a:xfrm>
      </p:grpSpPr>
      <p:sp>
        <p:nvSpPr>
          <p:cNvPr id="392" name="Google Shape;392;p29"/>
          <p:cNvSpPr/>
          <p:nvPr/>
        </p:nvSpPr>
        <p:spPr>
          <a:xfrm rot="5015114">
            <a:off x="9740863" y="2343404"/>
            <a:ext cx="15802157" cy="9423832"/>
          </a:xfrm>
          <a:custGeom>
            <a:rect b="b" l="l" r="r" t="t"/>
            <a:pathLst>
              <a:path extrusionOk="0" h="9423832" w="15802157">
                <a:moveTo>
                  <a:pt x="0" y="0"/>
                </a:moveTo>
                <a:lnTo>
                  <a:pt x="15802157" y="0"/>
                </a:lnTo>
                <a:lnTo>
                  <a:pt x="15802157" y="9423832"/>
                </a:lnTo>
                <a:lnTo>
                  <a:pt x="0" y="9423832"/>
                </a:lnTo>
                <a:lnTo>
                  <a:pt x="0" y="0"/>
                </a:lnTo>
                <a:close/>
              </a:path>
            </a:pathLst>
          </a:custGeom>
          <a:blipFill rotWithShape="1">
            <a:blip r:embed="rId3">
              <a:alphaModFix/>
            </a:blip>
            <a:stretch>
              <a:fillRect b="0" l="0" r="0" t="0"/>
            </a:stretch>
          </a:blipFill>
          <a:ln>
            <a:noFill/>
          </a:ln>
        </p:spPr>
      </p:sp>
      <p:grpSp>
        <p:nvGrpSpPr>
          <p:cNvPr id="393" name="Google Shape;393;p29"/>
          <p:cNvGrpSpPr/>
          <p:nvPr/>
        </p:nvGrpSpPr>
        <p:grpSpPr>
          <a:xfrm>
            <a:off x="1337180" y="1587238"/>
            <a:ext cx="15433919" cy="7727546"/>
            <a:chOff x="0" y="-28575"/>
            <a:chExt cx="4064900" cy="2035238"/>
          </a:xfrm>
        </p:grpSpPr>
        <p:sp>
          <p:nvSpPr>
            <p:cNvPr id="394" name="Google Shape;394;p29"/>
            <p:cNvSpPr/>
            <p:nvPr/>
          </p:nvSpPr>
          <p:spPr>
            <a:xfrm>
              <a:off x="0" y="0"/>
              <a:ext cx="4064900" cy="2006663"/>
            </a:xfrm>
            <a:custGeom>
              <a:rect b="b" l="l" r="r" t="t"/>
              <a:pathLst>
                <a:path extrusionOk="0" h="2006663" w="4064900">
                  <a:moveTo>
                    <a:pt x="0" y="0"/>
                  </a:moveTo>
                  <a:lnTo>
                    <a:pt x="4064900" y="0"/>
                  </a:lnTo>
                  <a:lnTo>
                    <a:pt x="4064900" y="2006663"/>
                  </a:lnTo>
                  <a:lnTo>
                    <a:pt x="0" y="2006663"/>
                  </a:lnTo>
                  <a:close/>
                </a:path>
              </a:pathLst>
            </a:custGeom>
            <a:solidFill>
              <a:srgbClr val="F5F5F5"/>
            </a:solidFill>
            <a:ln cap="sq" cmpd="sng" w="38100">
              <a:solidFill>
                <a:srgbClr val="202354"/>
              </a:solidFill>
              <a:prstDash val="solid"/>
              <a:miter lim="8000"/>
              <a:headEnd len="sm" w="sm" type="none"/>
              <a:tailEnd len="sm" w="sm" type="none"/>
            </a:ln>
          </p:spPr>
        </p:sp>
        <p:sp>
          <p:nvSpPr>
            <p:cNvPr id="395" name="Google Shape;395;p29"/>
            <p:cNvSpPr txBox="1"/>
            <p:nvPr/>
          </p:nvSpPr>
          <p:spPr>
            <a:xfrm>
              <a:off x="0" y="-28575"/>
              <a:ext cx="4064900" cy="2035238"/>
            </a:xfrm>
            <a:prstGeom prst="rect">
              <a:avLst/>
            </a:prstGeom>
            <a:noFill/>
            <a:ln>
              <a:noFill/>
            </a:ln>
          </p:spPr>
          <p:txBody>
            <a:bodyPr anchorCtr="0" anchor="ctr" bIns="50800" lIns="50800" spcFirstLastPara="1" rIns="50800" wrap="square" tIns="50800">
              <a:noAutofit/>
            </a:bodyPr>
            <a:lstStyle/>
            <a:p>
              <a:pPr indent="0" lvl="0" marL="0" marR="0" rtl="0" algn="ctr">
                <a:lnSpc>
                  <a:spcPct val="103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96" name="Google Shape;396;p29"/>
          <p:cNvSpPr txBox="1"/>
          <p:nvPr/>
        </p:nvSpPr>
        <p:spPr>
          <a:xfrm>
            <a:off x="1656899" y="3476420"/>
            <a:ext cx="9685001" cy="746474"/>
          </a:xfrm>
          <a:prstGeom prst="rect">
            <a:avLst/>
          </a:prstGeom>
          <a:noFill/>
          <a:ln>
            <a:noFill/>
          </a:ln>
        </p:spPr>
        <p:txBody>
          <a:bodyPr anchorCtr="0" anchor="t" bIns="0" lIns="0" spcFirstLastPara="1" rIns="0" wrap="square" tIns="0">
            <a:spAutoFit/>
          </a:bodyPr>
          <a:lstStyle/>
          <a:p>
            <a:pPr indent="0" lvl="0" marL="0" marR="0" rtl="0" algn="just">
              <a:lnSpc>
                <a:spcPct val="109993"/>
              </a:lnSpc>
              <a:spcBef>
                <a:spcPts val="0"/>
              </a:spcBef>
              <a:spcAft>
                <a:spcPts val="0"/>
              </a:spcAft>
              <a:buNone/>
            </a:pPr>
            <a:r>
              <a:rPr b="0" i="0" lang="en-US" sz="4363" u="none" cap="none" strike="noStrike">
                <a:solidFill>
                  <a:srgbClr val="000000"/>
                </a:solidFill>
                <a:latin typeface="Arial"/>
                <a:ea typeface="Arial"/>
                <a:cs typeface="Arial"/>
                <a:sym typeface="Arial"/>
              </a:rPr>
              <a:t>INVESTIGATING METRIC SPIKE</a:t>
            </a:r>
            <a:endParaRPr/>
          </a:p>
        </p:txBody>
      </p:sp>
      <p:sp>
        <p:nvSpPr>
          <p:cNvPr id="397" name="Google Shape;397;p29"/>
          <p:cNvSpPr txBox="1"/>
          <p:nvPr/>
        </p:nvSpPr>
        <p:spPr>
          <a:xfrm>
            <a:off x="3032253" y="4763986"/>
            <a:ext cx="12099756" cy="6092581"/>
          </a:xfrm>
          <a:prstGeom prst="rect">
            <a:avLst/>
          </a:prstGeom>
          <a:noFill/>
          <a:ln>
            <a:noFill/>
          </a:ln>
        </p:spPr>
        <p:txBody>
          <a:bodyPr anchorCtr="0" anchor="t" bIns="0" lIns="0" spcFirstLastPara="1" rIns="0" wrap="square" tIns="0">
            <a:spAutoFit/>
          </a:bodyPr>
          <a:lstStyle/>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   COUNT(DISTINCT user_id) AS total_users,</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   COUNT(CASE WHEN actions = "email_open" THEN 1 END) AS total_opens,</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   COUNT(CASE WHEN actions = "email_clickthrough" THEN 1 END) AS total_clicks,</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   COUNT(CASE WHEN actions in( "sent_weekly_digest", "sent_reengagement_email") THEN 1 END) AS total_unsubscribes,</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   </a:t>
            </a:r>
            <a:endParaRPr/>
          </a:p>
          <a:p>
            <a:pPr indent="0" lvl="0" marL="0" marR="0" rtl="0" algn="l">
              <a:lnSpc>
                <a:spcPct val="147040"/>
              </a:lnSpc>
              <a:spcBef>
                <a:spcPts val="0"/>
              </a:spcBef>
              <a:spcAft>
                <a:spcPts val="0"/>
              </a:spcAft>
              <a:buNone/>
            </a:pPr>
            <a:r>
              <a:t/>
            </a:r>
            <a:endParaRPr b="0" i="0" sz="2821" u="none" cap="none" strike="noStrike">
              <a:solidFill>
                <a:srgbClr val="000000"/>
              </a:solidFill>
              <a:latin typeface="Arial"/>
              <a:ea typeface="Arial"/>
              <a:cs typeface="Arial"/>
              <a:sym typeface="Arial"/>
            </a:endParaRPr>
          </a:p>
          <a:p>
            <a:pPr indent="0" lvl="0" marL="0" marR="0" rtl="0" algn="l">
              <a:lnSpc>
                <a:spcPct val="147040"/>
              </a:lnSpc>
              <a:spcBef>
                <a:spcPts val="0"/>
              </a:spcBef>
              <a:spcAft>
                <a:spcPts val="0"/>
              </a:spcAft>
              <a:buNone/>
            </a:pPr>
            <a:r>
              <a:t/>
            </a:r>
            <a:endParaRPr b="0" i="0" sz="2821" u="none" cap="none" strike="noStrike">
              <a:solidFill>
                <a:srgbClr val="000000"/>
              </a:solidFill>
              <a:latin typeface="Arial"/>
              <a:ea typeface="Arial"/>
              <a:cs typeface="Arial"/>
              <a:sym typeface="Arial"/>
            </a:endParaRPr>
          </a:p>
          <a:p>
            <a:pPr indent="0" lvl="0" marL="0" marR="0" rtl="0" algn="l">
              <a:lnSpc>
                <a:spcPct val="147040"/>
              </a:lnSpc>
              <a:spcBef>
                <a:spcPts val="0"/>
              </a:spcBef>
              <a:spcAft>
                <a:spcPts val="0"/>
              </a:spcAft>
              <a:buNone/>
            </a:pPr>
            <a:r>
              <a:t/>
            </a:r>
            <a:endParaRPr b="0" i="0" sz="2821" u="none" cap="none" strike="noStrike">
              <a:solidFill>
                <a:srgbClr val="000000"/>
              </a:solidFill>
              <a:latin typeface="Arial"/>
              <a:ea typeface="Arial"/>
              <a:cs typeface="Arial"/>
              <a:sym typeface="Arial"/>
            </a:endParaRPr>
          </a:p>
          <a:p>
            <a:pPr indent="0" lvl="0" marL="0" marR="0" rtl="0" algn="l">
              <a:lnSpc>
                <a:spcPct val="94930"/>
              </a:lnSpc>
              <a:spcBef>
                <a:spcPts val="0"/>
              </a:spcBef>
              <a:spcAft>
                <a:spcPts val="0"/>
              </a:spcAft>
              <a:buNone/>
            </a:pPr>
            <a:r>
              <a:t/>
            </a:r>
            <a:endParaRPr b="0" i="0" sz="2821" u="none" cap="none" strike="noStrike">
              <a:solidFill>
                <a:srgbClr val="000000"/>
              </a:solidFill>
              <a:latin typeface="Arial"/>
              <a:ea typeface="Arial"/>
              <a:cs typeface="Arial"/>
              <a:sym typeface="Arial"/>
            </a:endParaRPr>
          </a:p>
        </p:txBody>
      </p:sp>
      <p:sp>
        <p:nvSpPr>
          <p:cNvPr id="398" name="Google Shape;398;p29"/>
          <p:cNvSpPr/>
          <p:nvPr/>
        </p:nvSpPr>
        <p:spPr>
          <a:xfrm>
            <a:off x="8469396" y="2458348"/>
            <a:ext cx="370511" cy="388188"/>
          </a:xfrm>
          <a:custGeom>
            <a:rect b="b" l="l" r="r" t="t"/>
            <a:pathLst>
              <a:path extrusionOk="0"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9"/>
          <p:cNvSpPr txBox="1"/>
          <p:nvPr/>
        </p:nvSpPr>
        <p:spPr>
          <a:xfrm>
            <a:off x="9054139" y="2441888"/>
            <a:ext cx="5260448" cy="480060"/>
          </a:xfrm>
          <a:prstGeom prst="rect">
            <a:avLst/>
          </a:prstGeom>
          <a:noFill/>
          <a:ln>
            <a:noFill/>
          </a:ln>
        </p:spPr>
        <p:txBody>
          <a:bodyPr anchorCtr="0" anchor="t" bIns="0" lIns="0" spcFirstLastPara="1" rIns="0" wrap="square" tIns="0">
            <a:spAutoFit/>
          </a:bodyPr>
          <a:lstStyle/>
          <a:p>
            <a:pPr indent="0" lvl="0" marL="0" marR="0" rtl="0" algn="just">
              <a:lnSpc>
                <a:spcPct val="110000"/>
              </a:lnSpc>
              <a:spcBef>
                <a:spcPts val="0"/>
              </a:spcBef>
              <a:spcAft>
                <a:spcPts val="0"/>
              </a:spcAft>
              <a:buNone/>
            </a:pPr>
            <a:r>
              <a:rPr b="0" i="0" lang="en-US" sz="3300" u="none" cap="none" strike="noStrike">
                <a:solidFill>
                  <a:srgbClr val="000000"/>
                </a:solidFill>
                <a:latin typeface="Arial"/>
                <a:ea typeface="Arial"/>
                <a:cs typeface="Arial"/>
                <a:sym typeface="Arial"/>
              </a:rPr>
              <a:t>Objective 5</a:t>
            </a:r>
            <a:endParaRPr/>
          </a:p>
        </p:txBody>
      </p:sp>
      <p:sp>
        <p:nvSpPr>
          <p:cNvPr id="400" name="Google Shape;400;p29"/>
          <p:cNvSpPr txBox="1"/>
          <p:nvPr/>
        </p:nvSpPr>
        <p:spPr>
          <a:xfrm>
            <a:off x="8002967" y="3084120"/>
            <a:ext cx="8468297" cy="833126"/>
          </a:xfrm>
          <a:prstGeom prst="rect">
            <a:avLst/>
          </a:prstGeom>
          <a:noFill/>
          <a:ln>
            <a:noFill/>
          </a:ln>
        </p:spPr>
        <p:txBody>
          <a:bodyPr anchorCtr="0" anchor="t" bIns="0" lIns="0" spcFirstLastPara="1" rIns="0" wrap="square" tIns="0">
            <a:spAutoFit/>
          </a:bodyPr>
          <a:lstStyle/>
          <a:p>
            <a:pPr indent="-330388" lvl="2" marL="991165" marR="0" rtl="0" algn="l">
              <a:lnSpc>
                <a:spcPct val="147015"/>
              </a:lnSpc>
              <a:spcBef>
                <a:spcPts val="0"/>
              </a:spcBef>
              <a:spcAft>
                <a:spcPts val="0"/>
              </a:spcAft>
              <a:buClr>
                <a:srgbClr val="000000"/>
              </a:buClr>
              <a:buSzPts val="2295"/>
              <a:buFont typeface="Arial"/>
              <a:buChar char="⚬"/>
            </a:pPr>
            <a:r>
              <a:rPr b="0" i="0" lang="en-US" sz="2295" u="none" cap="none" strike="noStrike">
                <a:solidFill>
                  <a:srgbClr val="000000"/>
                </a:solidFill>
                <a:latin typeface="Arial"/>
                <a:ea typeface="Arial"/>
                <a:cs typeface="Arial"/>
                <a:sym typeface="Arial"/>
              </a:rPr>
              <a:t>Measure the activeness of users on a weekly basis.</a:t>
            </a:r>
            <a:endParaRPr/>
          </a:p>
          <a:p>
            <a:pPr indent="0" lvl="0" marL="0" marR="0" rtl="0" algn="l">
              <a:lnSpc>
                <a:spcPct val="147015"/>
              </a:lnSpc>
              <a:spcBef>
                <a:spcPts val="0"/>
              </a:spcBef>
              <a:spcAft>
                <a:spcPts val="0"/>
              </a:spcAft>
              <a:buNone/>
            </a:pPr>
            <a:r>
              <a:t/>
            </a:r>
            <a:endParaRPr b="0" i="0" sz="2295" u="none" cap="none" strike="noStrike">
              <a:solidFill>
                <a:srgbClr val="000000"/>
              </a:solidFill>
              <a:latin typeface="Arial"/>
              <a:ea typeface="Arial"/>
              <a:cs typeface="Arial"/>
              <a:sym typeface="Arial"/>
            </a:endParaRPr>
          </a:p>
        </p:txBody>
      </p:sp>
      <p:sp>
        <p:nvSpPr>
          <p:cNvPr id="401" name="Google Shape;401;p29"/>
          <p:cNvSpPr txBox="1"/>
          <p:nvPr/>
        </p:nvSpPr>
        <p:spPr>
          <a:xfrm>
            <a:off x="3032253" y="2672868"/>
            <a:ext cx="4970713" cy="711199"/>
          </a:xfrm>
          <a:prstGeom prst="rect">
            <a:avLst/>
          </a:prstGeom>
          <a:noFill/>
          <a:ln>
            <a:noFill/>
          </a:ln>
        </p:spPr>
        <p:txBody>
          <a:bodyPr anchorCtr="0" anchor="t" bIns="0" lIns="0" spcFirstLastPara="1" rIns="0" wrap="square" tIns="0">
            <a:spAutoFit/>
          </a:bodyPr>
          <a:lstStyle/>
          <a:p>
            <a:pPr indent="0" lvl="0" marL="0" marR="0" rtl="0" algn="l">
              <a:lnSpc>
                <a:spcPct val="110002"/>
              </a:lnSpc>
              <a:spcBef>
                <a:spcPts val="0"/>
              </a:spcBef>
              <a:spcAft>
                <a:spcPts val="0"/>
              </a:spcAft>
              <a:buNone/>
            </a:pPr>
            <a:r>
              <a:rPr b="0" i="0" lang="en-US" sz="4999" u="none" cap="none" strike="noStrike">
                <a:solidFill>
                  <a:srgbClr val="000000"/>
                </a:solidFill>
                <a:latin typeface="Arial"/>
                <a:ea typeface="Arial"/>
                <a:cs typeface="Arial"/>
                <a:sym typeface="Arial"/>
              </a:rPr>
              <a:t>Case Study 2</a:t>
            </a:r>
            <a:endParaRPr/>
          </a:p>
        </p:txBody>
      </p:sp>
      <p:cxnSp>
        <p:nvCxnSpPr>
          <p:cNvPr id="402" name="Google Shape;402;p29"/>
          <p:cNvCxnSpPr/>
          <p:nvPr/>
        </p:nvCxnSpPr>
        <p:spPr>
          <a:xfrm rot="10800000">
            <a:off x="1475861" y="4260994"/>
            <a:ext cx="15156557" cy="0"/>
          </a:xfrm>
          <a:prstGeom prst="straightConnector1">
            <a:avLst/>
          </a:prstGeom>
          <a:noFill/>
          <a:ln cap="flat" cmpd="sng" w="76200">
            <a:solidFill>
              <a:srgbClr val="C23A97"/>
            </a:solidFill>
            <a:prstDash val="solid"/>
            <a:round/>
            <a:headEnd len="sm" w="sm" type="none"/>
            <a:tailEnd len="sm" w="sm"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5"/>
        </a:solidFill>
      </p:bgPr>
    </p:bg>
    <p:spTree>
      <p:nvGrpSpPr>
        <p:cNvPr id="111" name="Shape 111"/>
        <p:cNvGrpSpPr/>
        <p:nvPr/>
      </p:nvGrpSpPr>
      <p:grpSpPr>
        <a:xfrm>
          <a:off x="0" y="0"/>
          <a:ext cx="0" cy="0"/>
          <a:chOff x="0" y="0"/>
          <a:chExt cx="0" cy="0"/>
        </a:xfrm>
      </p:grpSpPr>
      <p:sp>
        <p:nvSpPr>
          <p:cNvPr id="112" name="Google Shape;112;p3"/>
          <p:cNvSpPr/>
          <p:nvPr/>
        </p:nvSpPr>
        <p:spPr>
          <a:xfrm rot="-2543792">
            <a:off x="-2984685" y="1184351"/>
            <a:ext cx="15802157" cy="9423832"/>
          </a:xfrm>
          <a:custGeom>
            <a:rect b="b" l="l" r="r" t="t"/>
            <a:pathLst>
              <a:path extrusionOk="0" h="9423832" w="15802157">
                <a:moveTo>
                  <a:pt x="0" y="0"/>
                </a:moveTo>
                <a:lnTo>
                  <a:pt x="15802157" y="0"/>
                </a:lnTo>
                <a:lnTo>
                  <a:pt x="15802157" y="9423832"/>
                </a:lnTo>
                <a:lnTo>
                  <a:pt x="0" y="9423832"/>
                </a:lnTo>
                <a:lnTo>
                  <a:pt x="0" y="0"/>
                </a:lnTo>
                <a:close/>
              </a:path>
            </a:pathLst>
          </a:custGeom>
          <a:blipFill rotWithShape="1">
            <a:blip r:embed="rId3">
              <a:alphaModFix/>
            </a:blip>
            <a:stretch>
              <a:fillRect b="0" l="0" r="0" t="0"/>
            </a:stretch>
          </a:blipFill>
          <a:ln>
            <a:noFill/>
          </a:ln>
        </p:spPr>
      </p:sp>
      <p:grpSp>
        <p:nvGrpSpPr>
          <p:cNvPr id="113" name="Google Shape;113;p3"/>
          <p:cNvGrpSpPr/>
          <p:nvPr/>
        </p:nvGrpSpPr>
        <p:grpSpPr>
          <a:xfrm rot="5400000">
            <a:off x="8100956" y="331577"/>
            <a:ext cx="11245538" cy="9887053"/>
            <a:chOff x="0" y="-28575"/>
            <a:chExt cx="2961788" cy="2603998"/>
          </a:xfrm>
        </p:grpSpPr>
        <p:sp>
          <p:nvSpPr>
            <p:cNvPr id="114" name="Google Shape;114;p3"/>
            <p:cNvSpPr/>
            <p:nvPr/>
          </p:nvSpPr>
          <p:spPr>
            <a:xfrm>
              <a:off x="0" y="0"/>
              <a:ext cx="2961788" cy="2575422"/>
            </a:xfrm>
            <a:custGeom>
              <a:rect b="b" l="l" r="r" t="t"/>
              <a:pathLst>
                <a:path extrusionOk="0" h="2575422" w="2961788">
                  <a:moveTo>
                    <a:pt x="0" y="0"/>
                  </a:moveTo>
                  <a:lnTo>
                    <a:pt x="2961788" y="0"/>
                  </a:lnTo>
                  <a:lnTo>
                    <a:pt x="2961788" y="2575422"/>
                  </a:lnTo>
                  <a:lnTo>
                    <a:pt x="0" y="2575422"/>
                  </a:lnTo>
                  <a:close/>
                </a:path>
              </a:pathLst>
            </a:custGeom>
            <a:solidFill>
              <a:srgbClr val="192253"/>
            </a:solidFill>
            <a:ln>
              <a:noFill/>
            </a:ln>
          </p:spPr>
        </p:sp>
        <p:sp>
          <p:nvSpPr>
            <p:cNvPr id="115" name="Google Shape;115;p3"/>
            <p:cNvSpPr txBox="1"/>
            <p:nvPr/>
          </p:nvSpPr>
          <p:spPr>
            <a:xfrm>
              <a:off x="0" y="-28575"/>
              <a:ext cx="2961788" cy="2603998"/>
            </a:xfrm>
            <a:prstGeom prst="rect">
              <a:avLst/>
            </a:prstGeom>
            <a:noFill/>
            <a:ln>
              <a:noFill/>
            </a:ln>
          </p:spPr>
          <p:txBody>
            <a:bodyPr anchorCtr="0" anchor="ctr" bIns="50800" lIns="50800" spcFirstLastPara="1" rIns="50800" wrap="square" tIns="50800">
              <a:noAutofit/>
            </a:bodyPr>
            <a:lstStyle/>
            <a:p>
              <a:pPr indent="0" lvl="0" marL="0" marR="0" rtl="0" algn="ctr">
                <a:lnSpc>
                  <a:spcPct val="103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116" name="Google Shape;116;p3"/>
          <p:cNvCxnSpPr/>
          <p:nvPr/>
        </p:nvCxnSpPr>
        <p:spPr>
          <a:xfrm rot="10800000">
            <a:off x="-488525" y="8289279"/>
            <a:ext cx="15156557" cy="0"/>
          </a:xfrm>
          <a:prstGeom prst="straightConnector1">
            <a:avLst/>
          </a:prstGeom>
          <a:noFill/>
          <a:ln cap="flat" cmpd="sng" w="76200">
            <a:solidFill>
              <a:srgbClr val="C23A97"/>
            </a:solidFill>
            <a:prstDash val="solid"/>
            <a:round/>
            <a:headEnd len="sm" w="sm" type="none"/>
            <a:tailEnd len="sm" w="sm" type="none"/>
          </a:ln>
        </p:spPr>
      </p:cxnSp>
      <p:cxnSp>
        <p:nvCxnSpPr>
          <p:cNvPr id="117" name="Google Shape;117;p3"/>
          <p:cNvCxnSpPr/>
          <p:nvPr/>
        </p:nvCxnSpPr>
        <p:spPr>
          <a:xfrm rot="10800000">
            <a:off x="10559239" y="2561194"/>
            <a:ext cx="8347436" cy="0"/>
          </a:xfrm>
          <a:prstGeom prst="straightConnector1">
            <a:avLst/>
          </a:prstGeom>
          <a:noFill/>
          <a:ln cap="flat" cmpd="sng" w="76200">
            <a:solidFill>
              <a:srgbClr val="F5F5F5"/>
            </a:solidFill>
            <a:prstDash val="solid"/>
            <a:round/>
            <a:headEnd len="sm" w="sm" type="none"/>
            <a:tailEnd len="sm" w="sm" type="none"/>
          </a:ln>
        </p:spPr>
      </p:cxnSp>
      <p:sp>
        <p:nvSpPr>
          <p:cNvPr id="118" name="Google Shape;118;p3"/>
          <p:cNvSpPr txBox="1"/>
          <p:nvPr/>
        </p:nvSpPr>
        <p:spPr>
          <a:xfrm>
            <a:off x="10559239" y="2901738"/>
            <a:ext cx="6899678" cy="1546225"/>
          </a:xfrm>
          <a:prstGeom prst="rect">
            <a:avLst/>
          </a:prstGeom>
          <a:noFill/>
          <a:ln>
            <a:noFill/>
          </a:ln>
        </p:spPr>
        <p:txBody>
          <a:bodyPr anchorCtr="0" anchor="t" bIns="0" lIns="0" spcFirstLastPara="1" rIns="0" wrap="square" tIns="0">
            <a:spAutoFit/>
          </a:bodyPr>
          <a:lstStyle/>
          <a:p>
            <a:pPr indent="0" lvl="0" marL="0" marR="0" rtl="0" algn="just">
              <a:lnSpc>
                <a:spcPct val="110001"/>
              </a:lnSpc>
              <a:spcBef>
                <a:spcPts val="0"/>
              </a:spcBef>
              <a:spcAft>
                <a:spcPts val="0"/>
              </a:spcAft>
              <a:buNone/>
            </a:pPr>
            <a:r>
              <a:rPr b="0" i="0" lang="en-US" sz="5499" u="none" cap="none" strike="noStrike">
                <a:solidFill>
                  <a:srgbClr val="FFFFFF"/>
                </a:solidFill>
                <a:latin typeface="Arial"/>
                <a:ea typeface="Arial"/>
                <a:cs typeface="Arial"/>
                <a:sym typeface="Arial"/>
              </a:rPr>
              <a:t>PROJECT DESCRIPTION</a:t>
            </a:r>
            <a:endParaRPr/>
          </a:p>
        </p:txBody>
      </p:sp>
      <p:sp>
        <p:nvSpPr>
          <p:cNvPr id="119" name="Google Shape;119;p3"/>
          <p:cNvSpPr txBox="1"/>
          <p:nvPr/>
        </p:nvSpPr>
        <p:spPr>
          <a:xfrm>
            <a:off x="10559239" y="5086350"/>
            <a:ext cx="5870874" cy="2779395"/>
          </a:xfrm>
          <a:prstGeom prst="rect">
            <a:avLst/>
          </a:prstGeom>
          <a:noFill/>
          <a:ln>
            <a:noFill/>
          </a:ln>
        </p:spPr>
        <p:txBody>
          <a:bodyPr anchorCtr="0" anchor="t" bIns="0" lIns="0" spcFirstLastPara="1" rIns="0" wrap="square" tIns="0">
            <a:spAutoFit/>
          </a:bodyPr>
          <a:lstStyle/>
          <a:p>
            <a:pPr indent="0" lvl="0" marL="0" marR="0" rtl="0" algn="l">
              <a:lnSpc>
                <a:spcPct val="147021"/>
              </a:lnSpc>
              <a:spcBef>
                <a:spcPts val="0"/>
              </a:spcBef>
              <a:spcAft>
                <a:spcPts val="0"/>
              </a:spcAft>
              <a:buNone/>
            </a:pPr>
            <a:r>
              <a:rPr b="0" i="0" lang="en-US" sz="2199" u="none" cap="none" strike="noStrike">
                <a:solidFill>
                  <a:srgbClr val="FFFFFF"/>
                </a:solidFill>
                <a:latin typeface="Arial"/>
                <a:ea typeface="Arial"/>
                <a:cs typeface="Arial"/>
                <a:sym typeface="Arial"/>
              </a:rPr>
              <a:t>In this project, we are supposed to provide a detailed report for the OPERATION AND INVESTIGATION metrics using the advance sql techniques this analysis will help them make a decision based on different metrics and insights.</a:t>
            </a:r>
            <a:endParaRPr/>
          </a:p>
          <a:p>
            <a:pPr indent="0" lvl="0" marL="0" marR="0" rtl="0" algn="l">
              <a:lnSpc>
                <a:spcPct val="120327"/>
              </a:lnSpc>
              <a:spcBef>
                <a:spcPts val="0"/>
              </a:spcBef>
              <a:spcAft>
                <a:spcPts val="0"/>
              </a:spcAft>
              <a:buNone/>
            </a:pPr>
            <a:r>
              <a:t/>
            </a:r>
            <a:endParaRPr b="0" i="0" sz="2199" u="none" cap="none" strike="noStrike">
              <a:solidFill>
                <a:srgbClr val="FFFFFF"/>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5"/>
        </a:solidFill>
      </p:bgPr>
    </p:bg>
    <p:spTree>
      <p:nvGrpSpPr>
        <p:cNvPr id="406" name="Shape 406"/>
        <p:cNvGrpSpPr/>
        <p:nvPr/>
      </p:nvGrpSpPr>
      <p:grpSpPr>
        <a:xfrm>
          <a:off x="0" y="0"/>
          <a:ext cx="0" cy="0"/>
          <a:chOff x="0" y="0"/>
          <a:chExt cx="0" cy="0"/>
        </a:xfrm>
      </p:grpSpPr>
      <p:sp>
        <p:nvSpPr>
          <p:cNvPr id="407" name="Google Shape;407;p30"/>
          <p:cNvSpPr/>
          <p:nvPr/>
        </p:nvSpPr>
        <p:spPr>
          <a:xfrm rot="5015114">
            <a:off x="9740863" y="2343404"/>
            <a:ext cx="15802157" cy="9423832"/>
          </a:xfrm>
          <a:custGeom>
            <a:rect b="b" l="l" r="r" t="t"/>
            <a:pathLst>
              <a:path extrusionOk="0" h="9423832" w="15802157">
                <a:moveTo>
                  <a:pt x="0" y="0"/>
                </a:moveTo>
                <a:lnTo>
                  <a:pt x="15802157" y="0"/>
                </a:lnTo>
                <a:lnTo>
                  <a:pt x="15802157" y="9423832"/>
                </a:lnTo>
                <a:lnTo>
                  <a:pt x="0" y="9423832"/>
                </a:lnTo>
                <a:lnTo>
                  <a:pt x="0" y="0"/>
                </a:lnTo>
                <a:close/>
              </a:path>
            </a:pathLst>
          </a:custGeom>
          <a:blipFill rotWithShape="1">
            <a:blip r:embed="rId3">
              <a:alphaModFix/>
            </a:blip>
            <a:stretch>
              <a:fillRect b="0" l="0" r="0" t="0"/>
            </a:stretch>
          </a:blipFill>
          <a:ln>
            <a:noFill/>
          </a:ln>
        </p:spPr>
      </p:sp>
      <p:grpSp>
        <p:nvGrpSpPr>
          <p:cNvPr id="408" name="Google Shape;408;p30"/>
          <p:cNvGrpSpPr/>
          <p:nvPr/>
        </p:nvGrpSpPr>
        <p:grpSpPr>
          <a:xfrm>
            <a:off x="1198498" y="1917204"/>
            <a:ext cx="15433919" cy="7727546"/>
            <a:chOff x="0" y="-28575"/>
            <a:chExt cx="4064900" cy="2035238"/>
          </a:xfrm>
        </p:grpSpPr>
        <p:sp>
          <p:nvSpPr>
            <p:cNvPr id="409" name="Google Shape;409;p30"/>
            <p:cNvSpPr/>
            <p:nvPr/>
          </p:nvSpPr>
          <p:spPr>
            <a:xfrm>
              <a:off x="0" y="0"/>
              <a:ext cx="4064900" cy="2006663"/>
            </a:xfrm>
            <a:custGeom>
              <a:rect b="b" l="l" r="r" t="t"/>
              <a:pathLst>
                <a:path extrusionOk="0" h="2006663" w="4064900">
                  <a:moveTo>
                    <a:pt x="0" y="0"/>
                  </a:moveTo>
                  <a:lnTo>
                    <a:pt x="4064900" y="0"/>
                  </a:lnTo>
                  <a:lnTo>
                    <a:pt x="4064900" y="2006663"/>
                  </a:lnTo>
                  <a:lnTo>
                    <a:pt x="0" y="2006663"/>
                  </a:lnTo>
                  <a:close/>
                </a:path>
              </a:pathLst>
            </a:custGeom>
            <a:solidFill>
              <a:srgbClr val="F5F5F5"/>
            </a:solidFill>
            <a:ln cap="sq" cmpd="sng" w="38100">
              <a:solidFill>
                <a:srgbClr val="202354"/>
              </a:solidFill>
              <a:prstDash val="solid"/>
              <a:miter lim="8000"/>
              <a:headEnd len="sm" w="sm" type="none"/>
              <a:tailEnd len="sm" w="sm" type="none"/>
            </a:ln>
          </p:spPr>
        </p:sp>
        <p:sp>
          <p:nvSpPr>
            <p:cNvPr id="410" name="Google Shape;410;p30"/>
            <p:cNvSpPr txBox="1"/>
            <p:nvPr/>
          </p:nvSpPr>
          <p:spPr>
            <a:xfrm>
              <a:off x="0" y="-28575"/>
              <a:ext cx="4064900" cy="2035238"/>
            </a:xfrm>
            <a:prstGeom prst="rect">
              <a:avLst/>
            </a:prstGeom>
            <a:noFill/>
            <a:ln>
              <a:noFill/>
            </a:ln>
          </p:spPr>
          <p:txBody>
            <a:bodyPr anchorCtr="0" anchor="ctr" bIns="50800" lIns="50800" spcFirstLastPara="1" rIns="50800" wrap="square" tIns="50800">
              <a:noAutofit/>
            </a:bodyPr>
            <a:lstStyle/>
            <a:p>
              <a:pPr indent="0" lvl="0" marL="0" marR="0" rtl="0" algn="ctr">
                <a:lnSpc>
                  <a:spcPct val="103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11" name="Google Shape;411;p30"/>
          <p:cNvSpPr txBox="1"/>
          <p:nvPr/>
        </p:nvSpPr>
        <p:spPr>
          <a:xfrm>
            <a:off x="1656899" y="3476420"/>
            <a:ext cx="9685001" cy="746474"/>
          </a:xfrm>
          <a:prstGeom prst="rect">
            <a:avLst/>
          </a:prstGeom>
          <a:noFill/>
          <a:ln>
            <a:noFill/>
          </a:ln>
        </p:spPr>
        <p:txBody>
          <a:bodyPr anchorCtr="0" anchor="t" bIns="0" lIns="0" spcFirstLastPara="1" rIns="0" wrap="square" tIns="0">
            <a:spAutoFit/>
          </a:bodyPr>
          <a:lstStyle/>
          <a:p>
            <a:pPr indent="0" lvl="0" marL="0" marR="0" rtl="0" algn="just">
              <a:lnSpc>
                <a:spcPct val="109993"/>
              </a:lnSpc>
              <a:spcBef>
                <a:spcPts val="0"/>
              </a:spcBef>
              <a:spcAft>
                <a:spcPts val="0"/>
              </a:spcAft>
              <a:buNone/>
            </a:pPr>
            <a:r>
              <a:rPr b="0" i="0" lang="en-US" sz="4363" u="none" cap="none" strike="noStrike">
                <a:solidFill>
                  <a:srgbClr val="000000"/>
                </a:solidFill>
                <a:latin typeface="Arial"/>
                <a:ea typeface="Arial"/>
                <a:cs typeface="Arial"/>
                <a:sym typeface="Arial"/>
              </a:rPr>
              <a:t>INVESTIGATING METRIC SPIKE</a:t>
            </a:r>
            <a:endParaRPr/>
          </a:p>
        </p:txBody>
      </p:sp>
      <p:sp>
        <p:nvSpPr>
          <p:cNvPr id="412" name="Google Shape;412;p30"/>
          <p:cNvSpPr txBox="1"/>
          <p:nvPr/>
        </p:nvSpPr>
        <p:spPr>
          <a:xfrm>
            <a:off x="3032253" y="4763986"/>
            <a:ext cx="12099756" cy="7664206"/>
          </a:xfrm>
          <a:prstGeom prst="rect">
            <a:avLst/>
          </a:prstGeom>
          <a:noFill/>
          <a:ln>
            <a:noFill/>
          </a:ln>
        </p:spPr>
        <p:txBody>
          <a:bodyPr anchorCtr="0" anchor="t" bIns="0" lIns="0" spcFirstLastPara="1" rIns="0" wrap="square" tIns="0">
            <a:spAutoFit/>
          </a:bodyPr>
          <a:lstStyle/>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 ROUND((COUNT(CASE WHEN actions = "email_open" THEN 1 END) * 100.0) / COUNT(DISTINCT user_id), 2) AS open_rate,</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 ROUND((COUNT(CASE WHEN actions = "email_clickthrough" THEN 1 END) * 100.0) / COUNT(DISTINCT user_id), 2) AS click_through_rate,</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 ROUND((COUNT(CASE WHEN actions in( "sent_weekly_digest", "sent_reengagement_email") THEN 1 END) * 100.0) / COUNT(DISTINCT user_id), 2) AS unsubscribe_rate</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FROM </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 email_events</a:t>
            </a:r>
            <a:endParaRPr/>
          </a:p>
          <a:p>
            <a:pPr indent="0" lvl="0" marL="0" marR="0" rtl="0" algn="l">
              <a:lnSpc>
                <a:spcPct val="147040"/>
              </a:lnSpc>
              <a:spcBef>
                <a:spcPts val="0"/>
              </a:spcBef>
              <a:spcAft>
                <a:spcPts val="0"/>
              </a:spcAft>
              <a:buNone/>
            </a:pPr>
            <a:r>
              <a:t/>
            </a:r>
            <a:endParaRPr b="0" i="0" sz="2821" u="none" cap="none" strike="noStrike">
              <a:solidFill>
                <a:srgbClr val="000000"/>
              </a:solidFill>
              <a:latin typeface="Arial"/>
              <a:ea typeface="Arial"/>
              <a:cs typeface="Arial"/>
              <a:sym typeface="Arial"/>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   </a:t>
            </a:r>
            <a:endParaRPr/>
          </a:p>
          <a:p>
            <a:pPr indent="0" lvl="0" marL="0" marR="0" rtl="0" algn="l">
              <a:lnSpc>
                <a:spcPct val="147040"/>
              </a:lnSpc>
              <a:spcBef>
                <a:spcPts val="0"/>
              </a:spcBef>
              <a:spcAft>
                <a:spcPts val="0"/>
              </a:spcAft>
              <a:buNone/>
            </a:pPr>
            <a:r>
              <a:t/>
            </a:r>
            <a:endParaRPr b="0" i="0" sz="2821" u="none" cap="none" strike="noStrike">
              <a:solidFill>
                <a:srgbClr val="000000"/>
              </a:solidFill>
              <a:latin typeface="Arial"/>
              <a:ea typeface="Arial"/>
              <a:cs typeface="Arial"/>
              <a:sym typeface="Arial"/>
            </a:endParaRPr>
          </a:p>
          <a:p>
            <a:pPr indent="0" lvl="0" marL="0" marR="0" rtl="0" algn="l">
              <a:lnSpc>
                <a:spcPct val="147040"/>
              </a:lnSpc>
              <a:spcBef>
                <a:spcPts val="0"/>
              </a:spcBef>
              <a:spcAft>
                <a:spcPts val="0"/>
              </a:spcAft>
              <a:buNone/>
            </a:pPr>
            <a:r>
              <a:t/>
            </a:r>
            <a:endParaRPr b="0" i="0" sz="2821" u="none" cap="none" strike="noStrike">
              <a:solidFill>
                <a:srgbClr val="000000"/>
              </a:solidFill>
              <a:latin typeface="Arial"/>
              <a:ea typeface="Arial"/>
              <a:cs typeface="Arial"/>
              <a:sym typeface="Arial"/>
            </a:endParaRPr>
          </a:p>
          <a:p>
            <a:pPr indent="0" lvl="0" marL="0" marR="0" rtl="0" algn="l">
              <a:lnSpc>
                <a:spcPct val="147040"/>
              </a:lnSpc>
              <a:spcBef>
                <a:spcPts val="0"/>
              </a:spcBef>
              <a:spcAft>
                <a:spcPts val="0"/>
              </a:spcAft>
              <a:buNone/>
            </a:pPr>
            <a:r>
              <a:t/>
            </a:r>
            <a:endParaRPr b="0" i="0" sz="2821" u="none" cap="none" strike="noStrike">
              <a:solidFill>
                <a:srgbClr val="000000"/>
              </a:solidFill>
              <a:latin typeface="Arial"/>
              <a:ea typeface="Arial"/>
              <a:cs typeface="Arial"/>
              <a:sym typeface="Arial"/>
            </a:endParaRPr>
          </a:p>
          <a:p>
            <a:pPr indent="0" lvl="0" marL="0" marR="0" rtl="0" algn="l">
              <a:lnSpc>
                <a:spcPct val="94930"/>
              </a:lnSpc>
              <a:spcBef>
                <a:spcPts val="0"/>
              </a:spcBef>
              <a:spcAft>
                <a:spcPts val="0"/>
              </a:spcAft>
              <a:buNone/>
            </a:pPr>
            <a:r>
              <a:t/>
            </a:r>
            <a:endParaRPr b="0" i="0" sz="2821" u="none" cap="none" strike="noStrike">
              <a:solidFill>
                <a:srgbClr val="000000"/>
              </a:solidFill>
              <a:latin typeface="Arial"/>
              <a:ea typeface="Arial"/>
              <a:cs typeface="Arial"/>
              <a:sym typeface="Arial"/>
            </a:endParaRPr>
          </a:p>
        </p:txBody>
      </p:sp>
      <p:sp>
        <p:nvSpPr>
          <p:cNvPr id="413" name="Google Shape;413;p30"/>
          <p:cNvSpPr/>
          <p:nvPr/>
        </p:nvSpPr>
        <p:spPr>
          <a:xfrm>
            <a:off x="8469396" y="2458348"/>
            <a:ext cx="370511" cy="388188"/>
          </a:xfrm>
          <a:custGeom>
            <a:rect b="b" l="l" r="r" t="t"/>
            <a:pathLst>
              <a:path extrusionOk="0"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0"/>
          <p:cNvSpPr txBox="1"/>
          <p:nvPr/>
        </p:nvSpPr>
        <p:spPr>
          <a:xfrm>
            <a:off x="9054139" y="2441888"/>
            <a:ext cx="5260448" cy="480060"/>
          </a:xfrm>
          <a:prstGeom prst="rect">
            <a:avLst/>
          </a:prstGeom>
          <a:noFill/>
          <a:ln>
            <a:noFill/>
          </a:ln>
        </p:spPr>
        <p:txBody>
          <a:bodyPr anchorCtr="0" anchor="t" bIns="0" lIns="0" spcFirstLastPara="1" rIns="0" wrap="square" tIns="0">
            <a:spAutoFit/>
          </a:bodyPr>
          <a:lstStyle/>
          <a:p>
            <a:pPr indent="0" lvl="0" marL="0" marR="0" rtl="0" algn="just">
              <a:lnSpc>
                <a:spcPct val="110000"/>
              </a:lnSpc>
              <a:spcBef>
                <a:spcPts val="0"/>
              </a:spcBef>
              <a:spcAft>
                <a:spcPts val="0"/>
              </a:spcAft>
              <a:buNone/>
            </a:pPr>
            <a:r>
              <a:rPr b="0" i="0" lang="en-US" sz="3300" u="none" cap="none" strike="noStrike">
                <a:solidFill>
                  <a:srgbClr val="000000"/>
                </a:solidFill>
                <a:latin typeface="Arial"/>
                <a:ea typeface="Arial"/>
                <a:cs typeface="Arial"/>
                <a:sym typeface="Arial"/>
              </a:rPr>
              <a:t>Objective 5</a:t>
            </a:r>
            <a:endParaRPr/>
          </a:p>
        </p:txBody>
      </p:sp>
      <p:sp>
        <p:nvSpPr>
          <p:cNvPr id="415" name="Google Shape;415;p30"/>
          <p:cNvSpPr txBox="1"/>
          <p:nvPr/>
        </p:nvSpPr>
        <p:spPr>
          <a:xfrm>
            <a:off x="8002967" y="3084120"/>
            <a:ext cx="8468297" cy="833126"/>
          </a:xfrm>
          <a:prstGeom prst="rect">
            <a:avLst/>
          </a:prstGeom>
          <a:noFill/>
          <a:ln>
            <a:noFill/>
          </a:ln>
        </p:spPr>
        <p:txBody>
          <a:bodyPr anchorCtr="0" anchor="t" bIns="0" lIns="0" spcFirstLastPara="1" rIns="0" wrap="square" tIns="0">
            <a:spAutoFit/>
          </a:bodyPr>
          <a:lstStyle/>
          <a:p>
            <a:pPr indent="-330388" lvl="2" marL="991165" marR="0" rtl="0" algn="l">
              <a:lnSpc>
                <a:spcPct val="147015"/>
              </a:lnSpc>
              <a:spcBef>
                <a:spcPts val="0"/>
              </a:spcBef>
              <a:spcAft>
                <a:spcPts val="0"/>
              </a:spcAft>
              <a:buClr>
                <a:srgbClr val="000000"/>
              </a:buClr>
              <a:buSzPts val="2295"/>
              <a:buFont typeface="Arial"/>
              <a:buChar char="⚬"/>
            </a:pPr>
            <a:r>
              <a:rPr b="0" i="0" lang="en-US" sz="2295" u="none" cap="none" strike="noStrike">
                <a:solidFill>
                  <a:srgbClr val="000000"/>
                </a:solidFill>
                <a:latin typeface="Arial"/>
                <a:ea typeface="Arial"/>
                <a:cs typeface="Arial"/>
                <a:sym typeface="Arial"/>
              </a:rPr>
              <a:t>Measure the activeness of users on a weekly basis.</a:t>
            </a:r>
            <a:endParaRPr/>
          </a:p>
          <a:p>
            <a:pPr indent="0" lvl="0" marL="0" marR="0" rtl="0" algn="l">
              <a:lnSpc>
                <a:spcPct val="147015"/>
              </a:lnSpc>
              <a:spcBef>
                <a:spcPts val="0"/>
              </a:spcBef>
              <a:spcAft>
                <a:spcPts val="0"/>
              </a:spcAft>
              <a:buNone/>
            </a:pPr>
            <a:r>
              <a:t/>
            </a:r>
            <a:endParaRPr b="0" i="0" sz="2295" u="none" cap="none" strike="noStrike">
              <a:solidFill>
                <a:srgbClr val="000000"/>
              </a:solidFill>
              <a:latin typeface="Arial"/>
              <a:ea typeface="Arial"/>
              <a:cs typeface="Arial"/>
              <a:sym typeface="Arial"/>
            </a:endParaRPr>
          </a:p>
        </p:txBody>
      </p:sp>
      <p:sp>
        <p:nvSpPr>
          <p:cNvPr id="416" name="Google Shape;416;p30"/>
          <p:cNvSpPr txBox="1"/>
          <p:nvPr/>
        </p:nvSpPr>
        <p:spPr>
          <a:xfrm>
            <a:off x="3032253" y="2672868"/>
            <a:ext cx="4970713" cy="711199"/>
          </a:xfrm>
          <a:prstGeom prst="rect">
            <a:avLst/>
          </a:prstGeom>
          <a:noFill/>
          <a:ln>
            <a:noFill/>
          </a:ln>
        </p:spPr>
        <p:txBody>
          <a:bodyPr anchorCtr="0" anchor="t" bIns="0" lIns="0" spcFirstLastPara="1" rIns="0" wrap="square" tIns="0">
            <a:spAutoFit/>
          </a:bodyPr>
          <a:lstStyle/>
          <a:p>
            <a:pPr indent="0" lvl="0" marL="0" marR="0" rtl="0" algn="l">
              <a:lnSpc>
                <a:spcPct val="110002"/>
              </a:lnSpc>
              <a:spcBef>
                <a:spcPts val="0"/>
              </a:spcBef>
              <a:spcAft>
                <a:spcPts val="0"/>
              </a:spcAft>
              <a:buNone/>
            </a:pPr>
            <a:r>
              <a:rPr b="0" i="0" lang="en-US" sz="4999" u="none" cap="none" strike="noStrike">
                <a:solidFill>
                  <a:srgbClr val="000000"/>
                </a:solidFill>
                <a:latin typeface="Arial"/>
                <a:ea typeface="Arial"/>
                <a:cs typeface="Arial"/>
                <a:sym typeface="Arial"/>
              </a:rPr>
              <a:t>Case Study 2</a:t>
            </a:r>
            <a:endParaRPr/>
          </a:p>
        </p:txBody>
      </p:sp>
      <p:cxnSp>
        <p:nvCxnSpPr>
          <p:cNvPr id="417" name="Google Shape;417;p30"/>
          <p:cNvCxnSpPr/>
          <p:nvPr/>
        </p:nvCxnSpPr>
        <p:spPr>
          <a:xfrm rot="10800000">
            <a:off x="1475861" y="4260994"/>
            <a:ext cx="15156557" cy="0"/>
          </a:xfrm>
          <a:prstGeom prst="straightConnector1">
            <a:avLst/>
          </a:prstGeom>
          <a:noFill/>
          <a:ln cap="flat" cmpd="sng" w="76200">
            <a:solidFill>
              <a:srgbClr val="C23A97"/>
            </a:solidFill>
            <a:prstDash val="solid"/>
            <a:round/>
            <a:headEnd len="sm" w="sm" type="none"/>
            <a:tailEnd len="sm" w="sm" type="none"/>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31"/>
          <p:cNvSpPr/>
          <p:nvPr/>
        </p:nvSpPr>
        <p:spPr>
          <a:xfrm rot="-147453">
            <a:off x="-212140" y="-387358"/>
            <a:ext cx="18712279" cy="11061715"/>
          </a:xfrm>
          <a:custGeom>
            <a:rect b="b" l="l" r="r" t="t"/>
            <a:pathLst>
              <a:path extrusionOk="0" h="11061715" w="18712279">
                <a:moveTo>
                  <a:pt x="441100" y="0"/>
                </a:moveTo>
                <a:lnTo>
                  <a:pt x="18712280" y="784177"/>
                </a:lnTo>
                <a:lnTo>
                  <a:pt x="18271180" y="11061716"/>
                </a:lnTo>
                <a:lnTo>
                  <a:pt x="0" y="10277539"/>
                </a:lnTo>
                <a:lnTo>
                  <a:pt x="441100" y="0"/>
                </a:lnTo>
                <a:close/>
              </a:path>
            </a:pathLst>
          </a:custGeom>
          <a:blipFill rotWithShape="1">
            <a:blip r:embed="rId3">
              <a:alphaModFix/>
            </a:blip>
            <a:stretch>
              <a:fillRect b="-49087" l="-9548" r="-62592" t="-14707"/>
            </a:stretch>
          </a:blipFill>
          <a:ln>
            <a:noFill/>
          </a:ln>
        </p:spPr>
      </p:sp>
      <p:sp>
        <p:nvSpPr>
          <p:cNvPr id="423" name="Google Shape;423;p31"/>
          <p:cNvSpPr txBox="1"/>
          <p:nvPr/>
        </p:nvSpPr>
        <p:spPr>
          <a:xfrm>
            <a:off x="3422550" y="1585492"/>
            <a:ext cx="11442900" cy="100965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6600" u="none" cap="none" strike="noStrike">
                <a:solidFill>
                  <a:srgbClr val="FFFFFF"/>
                </a:solidFill>
                <a:latin typeface="Arial"/>
                <a:ea typeface="Arial"/>
                <a:cs typeface="Arial"/>
                <a:sym typeface="Arial"/>
              </a:rPr>
              <a:t>RESLUT</a:t>
            </a:r>
            <a:endParaRPr/>
          </a:p>
        </p:txBody>
      </p:sp>
      <p:sp>
        <p:nvSpPr>
          <p:cNvPr id="424" name="Google Shape;424;p31"/>
          <p:cNvSpPr txBox="1"/>
          <p:nvPr/>
        </p:nvSpPr>
        <p:spPr>
          <a:xfrm>
            <a:off x="1605833" y="3881581"/>
            <a:ext cx="15477486" cy="1646079"/>
          </a:xfrm>
          <a:prstGeom prst="rect">
            <a:avLst/>
          </a:prstGeom>
          <a:noFill/>
          <a:ln>
            <a:noFill/>
          </a:ln>
        </p:spPr>
        <p:txBody>
          <a:bodyPr anchorCtr="0" anchor="t" bIns="0" lIns="0" spcFirstLastPara="1" rIns="0" wrap="square" tIns="0">
            <a:spAutoFit/>
          </a:bodyPr>
          <a:lstStyle/>
          <a:p>
            <a:pPr indent="0" lvl="0" marL="0" marR="0" rtl="0" algn="ctr">
              <a:lnSpc>
                <a:spcPct val="147007"/>
              </a:lnSpc>
              <a:spcBef>
                <a:spcPts val="0"/>
              </a:spcBef>
              <a:spcAft>
                <a:spcPts val="0"/>
              </a:spcAft>
              <a:buNone/>
            </a:pPr>
            <a:r>
              <a:rPr b="0" i="0" lang="en-US" sz="4495" u="sng" cap="none" strike="noStrike">
                <a:solidFill>
                  <a:srgbClr val="FFFFFF"/>
                </a:solidFill>
                <a:latin typeface="Arial"/>
                <a:ea typeface="Arial"/>
                <a:cs typeface="Arial"/>
                <a:sym typeface="Arial"/>
                <a:hlinkClick r:id="rId4">
                  <a:extLst>
                    <a:ext uri="{A12FA001-AC4F-418D-AE19-62706E023703}">
                      <ahyp:hlinkClr val="tx"/>
                    </a:ext>
                  </a:extLst>
                </a:hlinkClick>
              </a:rPr>
              <a:t>https://drive.google.com/file/d/1Gtddp6xhWeUcFstrXLYaHyNuGsl7fr8o/view?usp=sharing</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32"/>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grpSp>
        <p:nvGrpSpPr>
          <p:cNvPr id="430" name="Google Shape;430;p32"/>
          <p:cNvGrpSpPr/>
          <p:nvPr/>
        </p:nvGrpSpPr>
        <p:grpSpPr>
          <a:xfrm>
            <a:off x="-454790" y="2429809"/>
            <a:ext cx="20370072" cy="6126689"/>
            <a:chOff x="0" y="-28575"/>
            <a:chExt cx="5364957" cy="1613614"/>
          </a:xfrm>
        </p:grpSpPr>
        <p:sp>
          <p:nvSpPr>
            <p:cNvPr id="431" name="Google Shape;431;p32"/>
            <p:cNvSpPr/>
            <p:nvPr/>
          </p:nvSpPr>
          <p:spPr>
            <a:xfrm>
              <a:off x="0" y="0"/>
              <a:ext cx="5364957" cy="1585039"/>
            </a:xfrm>
            <a:custGeom>
              <a:rect b="b" l="l" r="r" t="t"/>
              <a:pathLst>
                <a:path extrusionOk="0" h="1585039" w="5364957">
                  <a:moveTo>
                    <a:pt x="0" y="0"/>
                  </a:moveTo>
                  <a:lnTo>
                    <a:pt x="5364957" y="0"/>
                  </a:lnTo>
                  <a:lnTo>
                    <a:pt x="5364957" y="1585039"/>
                  </a:lnTo>
                  <a:lnTo>
                    <a:pt x="0" y="1585039"/>
                  </a:lnTo>
                  <a:close/>
                </a:path>
              </a:pathLst>
            </a:custGeom>
            <a:solidFill>
              <a:srgbClr val="F5F5F5"/>
            </a:solidFill>
            <a:ln>
              <a:noFill/>
            </a:ln>
          </p:spPr>
        </p:sp>
        <p:sp>
          <p:nvSpPr>
            <p:cNvPr id="432" name="Google Shape;432;p32"/>
            <p:cNvSpPr txBox="1"/>
            <p:nvPr/>
          </p:nvSpPr>
          <p:spPr>
            <a:xfrm>
              <a:off x="0" y="-28575"/>
              <a:ext cx="5364957" cy="1613614"/>
            </a:xfrm>
            <a:prstGeom prst="rect">
              <a:avLst/>
            </a:prstGeom>
            <a:noFill/>
            <a:ln>
              <a:noFill/>
            </a:ln>
          </p:spPr>
          <p:txBody>
            <a:bodyPr anchorCtr="0" anchor="ctr" bIns="50800" lIns="50800" spcFirstLastPara="1" rIns="50800" wrap="square" tIns="50800">
              <a:noAutofit/>
            </a:bodyPr>
            <a:lstStyle/>
            <a:p>
              <a:pPr indent="0" lvl="0" marL="0" marR="0" rtl="0" algn="ctr">
                <a:lnSpc>
                  <a:spcPct val="103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33" name="Google Shape;433;p32"/>
          <p:cNvSpPr txBox="1"/>
          <p:nvPr/>
        </p:nvSpPr>
        <p:spPr>
          <a:xfrm>
            <a:off x="9144000" y="3025005"/>
            <a:ext cx="7589372" cy="5121783"/>
          </a:xfrm>
          <a:prstGeom prst="rect">
            <a:avLst/>
          </a:prstGeom>
          <a:noFill/>
          <a:ln>
            <a:noFill/>
          </a:ln>
        </p:spPr>
        <p:txBody>
          <a:bodyPr anchorCtr="0" anchor="t" bIns="0" lIns="0" spcFirstLastPara="1" rIns="0" wrap="square" tIns="0">
            <a:spAutoFit/>
          </a:bodyPr>
          <a:lstStyle/>
          <a:p>
            <a:pPr indent="0" lvl="0" marL="0" marR="0" rtl="0" algn="l">
              <a:lnSpc>
                <a:spcPct val="147020"/>
              </a:lnSpc>
              <a:spcBef>
                <a:spcPts val="0"/>
              </a:spcBef>
              <a:spcAft>
                <a:spcPts val="0"/>
              </a:spcAft>
              <a:buNone/>
            </a:pPr>
            <a:r>
              <a:rPr b="0" i="0" lang="en-US" sz="2299" u="none" cap="none" strike="noStrike">
                <a:solidFill>
                  <a:srgbClr val="000000"/>
                </a:solidFill>
                <a:latin typeface="Arial"/>
                <a:ea typeface="Arial"/>
                <a:cs typeface="Arial"/>
                <a:sym typeface="Arial"/>
              </a:rPr>
              <a:t>In this project, I learned how to apply advanced SQL concepts like Windows Functions, etc. I understood how the real-world industry works. It helped me in mastering my SQL concepts. I learned how to ask the right questions given the circumstances. From the given data and questions, which columns to consider and how to find the valuable insights which help the business to grow. I learned how the company find different areas related to the company to improve it further. I got to know about investigating metric spike (why there is a boom and why there is a dip)</a:t>
            </a:r>
            <a:endParaRPr/>
          </a:p>
          <a:p>
            <a:pPr indent="0" lvl="0" marL="0" marR="0" rtl="0" algn="l">
              <a:lnSpc>
                <a:spcPct val="147020"/>
              </a:lnSpc>
              <a:spcBef>
                <a:spcPts val="0"/>
              </a:spcBef>
              <a:spcAft>
                <a:spcPts val="0"/>
              </a:spcAft>
              <a:buNone/>
            </a:pPr>
            <a:r>
              <a:t/>
            </a:r>
            <a:endParaRPr b="0" i="0" sz="2299" u="none" cap="none" strike="noStrike">
              <a:solidFill>
                <a:srgbClr val="000000"/>
              </a:solidFill>
              <a:latin typeface="Arial"/>
              <a:ea typeface="Arial"/>
              <a:cs typeface="Arial"/>
              <a:sym typeface="Arial"/>
            </a:endParaRPr>
          </a:p>
        </p:txBody>
      </p:sp>
      <p:sp>
        <p:nvSpPr>
          <p:cNvPr id="434" name="Google Shape;434;p32"/>
          <p:cNvSpPr txBox="1"/>
          <p:nvPr/>
        </p:nvSpPr>
        <p:spPr>
          <a:xfrm>
            <a:off x="1346762" y="4492688"/>
            <a:ext cx="6543672" cy="888556"/>
          </a:xfrm>
          <a:prstGeom prst="rect">
            <a:avLst/>
          </a:prstGeom>
          <a:noFill/>
          <a:ln>
            <a:noFill/>
          </a:ln>
        </p:spPr>
        <p:txBody>
          <a:bodyPr anchorCtr="0" anchor="t" bIns="0" lIns="0" spcFirstLastPara="1" rIns="0" wrap="square" tIns="0">
            <a:spAutoFit/>
          </a:bodyPr>
          <a:lstStyle/>
          <a:p>
            <a:pPr indent="0" lvl="0" marL="0" marR="0" rtl="0" algn="r">
              <a:lnSpc>
                <a:spcPct val="109991"/>
              </a:lnSpc>
              <a:spcBef>
                <a:spcPts val="0"/>
              </a:spcBef>
              <a:spcAft>
                <a:spcPts val="0"/>
              </a:spcAft>
              <a:buNone/>
            </a:pPr>
            <a:r>
              <a:rPr b="0" i="0" lang="en-US" sz="6215" u="none" cap="none" strike="noStrike">
                <a:solidFill>
                  <a:srgbClr val="000000"/>
                </a:solidFill>
                <a:latin typeface="Arial"/>
                <a:ea typeface="Arial"/>
                <a:cs typeface="Arial"/>
                <a:sym typeface="Arial"/>
              </a:rPr>
              <a:t>INSIGHTS</a:t>
            </a:r>
            <a:endParaRPr/>
          </a:p>
        </p:txBody>
      </p:sp>
      <p:cxnSp>
        <p:nvCxnSpPr>
          <p:cNvPr id="435" name="Google Shape;435;p32"/>
          <p:cNvCxnSpPr/>
          <p:nvPr/>
        </p:nvCxnSpPr>
        <p:spPr>
          <a:xfrm rot="10800000">
            <a:off x="-7266123" y="5614472"/>
            <a:ext cx="15156557" cy="0"/>
          </a:xfrm>
          <a:prstGeom prst="straightConnector1">
            <a:avLst/>
          </a:prstGeom>
          <a:noFill/>
          <a:ln cap="flat" cmpd="sng" w="76200">
            <a:solidFill>
              <a:srgbClr val="C23A97"/>
            </a:solidFill>
            <a:prstDash val="solid"/>
            <a:round/>
            <a:headEnd len="sm" w="sm" type="none"/>
            <a:tailEnd len="sm" w="sm" type="none"/>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33"/>
          <p:cNvSpPr/>
          <p:nvPr/>
        </p:nvSpPr>
        <p:spPr>
          <a:xfrm rot="10800000">
            <a:off x="0" y="0"/>
            <a:ext cx="18288000" cy="10287000"/>
          </a:xfrm>
          <a:custGeom>
            <a:rect b="b" l="l" r="r" t="t"/>
            <a:pathLst>
              <a:path extrusionOk="0" h="10287000" w="18288000">
                <a:moveTo>
                  <a:pt x="18288000" y="10287000"/>
                </a:moveTo>
                <a:lnTo>
                  <a:pt x="0" y="10287000"/>
                </a:lnTo>
                <a:lnTo>
                  <a:pt x="0" y="0"/>
                </a:lnTo>
                <a:lnTo>
                  <a:pt x="18288000" y="0"/>
                </a:lnTo>
                <a:lnTo>
                  <a:pt x="18288000" y="10287000"/>
                </a:lnTo>
                <a:close/>
              </a:path>
            </a:pathLst>
          </a:custGeom>
          <a:blipFill rotWithShape="1">
            <a:blip r:embed="rId3">
              <a:alphaModFix/>
            </a:blip>
            <a:stretch>
              <a:fillRect b="0" l="0" r="0" t="0"/>
            </a:stretch>
          </a:blipFill>
          <a:ln>
            <a:noFill/>
          </a:ln>
        </p:spPr>
      </p:sp>
      <p:cxnSp>
        <p:nvCxnSpPr>
          <p:cNvPr id="441" name="Google Shape;441;p33"/>
          <p:cNvCxnSpPr/>
          <p:nvPr/>
        </p:nvCxnSpPr>
        <p:spPr>
          <a:xfrm rot="10800000">
            <a:off x="1637793" y="-386531"/>
            <a:ext cx="0" cy="11126024"/>
          </a:xfrm>
          <a:prstGeom prst="straightConnector1">
            <a:avLst/>
          </a:prstGeom>
          <a:noFill/>
          <a:ln cap="flat" cmpd="sng" w="38100">
            <a:solidFill>
              <a:srgbClr val="F5F5F5"/>
            </a:solidFill>
            <a:prstDash val="solid"/>
            <a:round/>
            <a:headEnd len="sm" w="sm" type="none"/>
            <a:tailEnd len="sm" w="sm" type="none"/>
          </a:ln>
        </p:spPr>
      </p:cxnSp>
      <p:grpSp>
        <p:nvGrpSpPr>
          <p:cNvPr id="442" name="Google Shape;442;p33"/>
          <p:cNvGrpSpPr/>
          <p:nvPr/>
        </p:nvGrpSpPr>
        <p:grpSpPr>
          <a:xfrm>
            <a:off x="5703661" y="4378097"/>
            <a:ext cx="6880678" cy="2163699"/>
            <a:chOff x="0" y="-28575"/>
            <a:chExt cx="1812195" cy="569863"/>
          </a:xfrm>
        </p:grpSpPr>
        <p:sp>
          <p:nvSpPr>
            <p:cNvPr id="443" name="Google Shape;443;p33"/>
            <p:cNvSpPr/>
            <p:nvPr/>
          </p:nvSpPr>
          <p:spPr>
            <a:xfrm>
              <a:off x="0" y="0"/>
              <a:ext cx="1812195" cy="541288"/>
            </a:xfrm>
            <a:custGeom>
              <a:rect b="b" l="l" r="r" t="t"/>
              <a:pathLst>
                <a:path extrusionOk="0" h="541288" w="1812195">
                  <a:moveTo>
                    <a:pt x="0" y="0"/>
                  </a:moveTo>
                  <a:lnTo>
                    <a:pt x="1812195" y="0"/>
                  </a:lnTo>
                  <a:lnTo>
                    <a:pt x="1812195" y="541288"/>
                  </a:lnTo>
                  <a:lnTo>
                    <a:pt x="0" y="541288"/>
                  </a:lnTo>
                  <a:close/>
                </a:path>
              </a:pathLst>
            </a:custGeom>
            <a:solidFill>
              <a:srgbClr val="000000">
                <a:alpha val="0"/>
              </a:srgbClr>
            </a:solidFill>
            <a:ln cap="sq" cmpd="sng" w="38100">
              <a:solidFill>
                <a:srgbClr val="F5F5F5"/>
              </a:solidFill>
              <a:prstDash val="solid"/>
              <a:miter lim="8000"/>
              <a:headEnd len="sm" w="sm" type="none"/>
              <a:tailEnd len="sm" w="sm" type="none"/>
            </a:ln>
          </p:spPr>
        </p:sp>
        <p:sp>
          <p:nvSpPr>
            <p:cNvPr id="444" name="Google Shape;444;p33"/>
            <p:cNvSpPr txBox="1"/>
            <p:nvPr/>
          </p:nvSpPr>
          <p:spPr>
            <a:xfrm>
              <a:off x="0" y="-28575"/>
              <a:ext cx="1812195" cy="569863"/>
            </a:xfrm>
            <a:prstGeom prst="rect">
              <a:avLst/>
            </a:prstGeom>
            <a:noFill/>
            <a:ln>
              <a:noFill/>
            </a:ln>
          </p:spPr>
          <p:txBody>
            <a:bodyPr anchorCtr="0" anchor="ctr" bIns="50800" lIns="50800" spcFirstLastPara="1" rIns="50800" wrap="square" tIns="50800">
              <a:noAutofit/>
            </a:bodyPr>
            <a:lstStyle/>
            <a:p>
              <a:pPr indent="0" lvl="0" marL="0" marR="0" rtl="0" algn="ctr">
                <a:lnSpc>
                  <a:spcPct val="103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45" name="Google Shape;445;p33"/>
          <p:cNvSpPr txBox="1"/>
          <p:nvPr/>
        </p:nvSpPr>
        <p:spPr>
          <a:xfrm>
            <a:off x="5237229" y="4946665"/>
            <a:ext cx="7239660" cy="1201733"/>
          </a:xfrm>
          <a:prstGeom prst="rect">
            <a:avLst/>
          </a:prstGeom>
          <a:noFill/>
          <a:ln>
            <a:noFill/>
          </a:ln>
        </p:spPr>
        <p:txBody>
          <a:bodyPr anchorCtr="0" anchor="t" bIns="0" lIns="0" spcFirstLastPara="1" rIns="0" wrap="square" tIns="0">
            <a:spAutoFit/>
          </a:bodyPr>
          <a:lstStyle/>
          <a:p>
            <a:pPr indent="0" lvl="0" marL="0" marR="0" rtl="0" algn="r">
              <a:lnSpc>
                <a:spcPct val="110007"/>
              </a:lnSpc>
              <a:spcBef>
                <a:spcPts val="0"/>
              </a:spcBef>
              <a:spcAft>
                <a:spcPts val="0"/>
              </a:spcAft>
              <a:buNone/>
            </a:pPr>
            <a:r>
              <a:rPr b="0" i="0" lang="en-US" sz="8374" u="none" cap="none" strike="noStrike">
                <a:solidFill>
                  <a:srgbClr val="FFFFFF"/>
                </a:solidFill>
                <a:latin typeface="Arial"/>
                <a:ea typeface="Arial"/>
                <a:cs typeface="Arial"/>
                <a:sym typeface="Arial"/>
              </a:rPr>
              <a:t>THANKYOU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5"/>
        </a:solidFill>
      </p:bgPr>
    </p:bg>
    <p:spTree>
      <p:nvGrpSpPr>
        <p:cNvPr id="123" name="Shape 123"/>
        <p:cNvGrpSpPr/>
        <p:nvPr/>
      </p:nvGrpSpPr>
      <p:grpSpPr>
        <a:xfrm>
          <a:off x="0" y="0"/>
          <a:ext cx="0" cy="0"/>
          <a:chOff x="0" y="0"/>
          <a:chExt cx="0" cy="0"/>
        </a:xfrm>
      </p:grpSpPr>
      <p:sp>
        <p:nvSpPr>
          <p:cNvPr id="124" name="Google Shape;124;p4"/>
          <p:cNvSpPr/>
          <p:nvPr/>
        </p:nvSpPr>
        <p:spPr>
          <a:xfrm rot="232408">
            <a:off x="-2209541" y="4065394"/>
            <a:ext cx="20865141" cy="12443211"/>
          </a:xfrm>
          <a:custGeom>
            <a:rect b="b" l="l" r="r" t="t"/>
            <a:pathLst>
              <a:path extrusionOk="0" h="12443211" w="20865141">
                <a:moveTo>
                  <a:pt x="0" y="0"/>
                </a:moveTo>
                <a:lnTo>
                  <a:pt x="20865141" y="0"/>
                </a:lnTo>
                <a:lnTo>
                  <a:pt x="20865141" y="12443212"/>
                </a:lnTo>
                <a:lnTo>
                  <a:pt x="0" y="12443212"/>
                </a:lnTo>
                <a:lnTo>
                  <a:pt x="0" y="0"/>
                </a:lnTo>
                <a:close/>
              </a:path>
            </a:pathLst>
          </a:custGeom>
          <a:blipFill rotWithShape="1">
            <a:blip r:embed="rId3">
              <a:alphaModFix/>
            </a:blip>
            <a:stretch>
              <a:fillRect b="0" l="0" r="0" t="0"/>
            </a:stretch>
          </a:blipFill>
          <a:ln>
            <a:noFill/>
          </a:ln>
        </p:spPr>
      </p:sp>
      <p:grpSp>
        <p:nvGrpSpPr>
          <p:cNvPr id="125" name="Google Shape;125;p4"/>
          <p:cNvGrpSpPr/>
          <p:nvPr/>
        </p:nvGrpSpPr>
        <p:grpSpPr>
          <a:xfrm>
            <a:off x="1355082" y="3812880"/>
            <a:ext cx="15442613" cy="5681293"/>
            <a:chOff x="0" y="-38100"/>
            <a:chExt cx="4226272" cy="1554833"/>
          </a:xfrm>
        </p:grpSpPr>
        <p:sp>
          <p:nvSpPr>
            <p:cNvPr id="126" name="Google Shape;126;p4"/>
            <p:cNvSpPr/>
            <p:nvPr/>
          </p:nvSpPr>
          <p:spPr>
            <a:xfrm>
              <a:off x="0" y="0"/>
              <a:ext cx="4226272" cy="1516733"/>
            </a:xfrm>
            <a:custGeom>
              <a:rect b="b" l="l" r="r" t="t"/>
              <a:pathLst>
                <a:path extrusionOk="0" h="1516733" w="4226272">
                  <a:moveTo>
                    <a:pt x="0" y="0"/>
                  </a:moveTo>
                  <a:lnTo>
                    <a:pt x="4226272" y="0"/>
                  </a:lnTo>
                  <a:lnTo>
                    <a:pt x="4226272" y="1516733"/>
                  </a:lnTo>
                  <a:lnTo>
                    <a:pt x="0" y="1516733"/>
                  </a:lnTo>
                  <a:close/>
                </a:path>
              </a:pathLst>
            </a:custGeom>
            <a:gradFill>
              <a:gsLst>
                <a:gs pos="0">
                  <a:srgbClr val="B34593"/>
                </a:gs>
                <a:gs pos="100000">
                  <a:srgbClr val="151F52"/>
                </a:gs>
              </a:gsLst>
              <a:lin ang="5400000" scaled="0"/>
            </a:gradFill>
            <a:ln>
              <a:noFill/>
            </a:ln>
          </p:spPr>
        </p:sp>
        <p:sp>
          <p:nvSpPr>
            <p:cNvPr id="127" name="Google Shape;127;p4"/>
            <p:cNvSpPr txBox="1"/>
            <p:nvPr/>
          </p:nvSpPr>
          <p:spPr>
            <a:xfrm>
              <a:off x="0" y="-38100"/>
              <a:ext cx="4226272" cy="155483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28" name="Google Shape;128;p4"/>
          <p:cNvSpPr txBox="1"/>
          <p:nvPr/>
        </p:nvSpPr>
        <p:spPr>
          <a:xfrm>
            <a:off x="6074634" y="2096921"/>
            <a:ext cx="6138732" cy="837605"/>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0" i="0" lang="en-US" sz="6351" u="none" cap="none" strike="noStrike">
                <a:solidFill>
                  <a:srgbClr val="000000"/>
                </a:solidFill>
                <a:latin typeface="Arial"/>
                <a:ea typeface="Arial"/>
                <a:cs typeface="Arial"/>
                <a:sym typeface="Arial"/>
              </a:rPr>
              <a:t>USED</a:t>
            </a:r>
            <a:endParaRPr/>
          </a:p>
        </p:txBody>
      </p:sp>
      <p:sp>
        <p:nvSpPr>
          <p:cNvPr id="129" name="Google Shape;129;p4"/>
          <p:cNvSpPr txBox="1"/>
          <p:nvPr/>
        </p:nvSpPr>
        <p:spPr>
          <a:xfrm>
            <a:off x="1508277" y="5512831"/>
            <a:ext cx="4566357" cy="1719612"/>
          </a:xfrm>
          <a:prstGeom prst="rect">
            <a:avLst/>
          </a:prstGeom>
          <a:noFill/>
          <a:ln>
            <a:noFill/>
          </a:ln>
        </p:spPr>
        <p:txBody>
          <a:bodyPr anchorCtr="0" anchor="t" bIns="0" lIns="0" spcFirstLastPara="1" rIns="0" wrap="square" tIns="0">
            <a:spAutoFit/>
          </a:bodyPr>
          <a:lstStyle/>
          <a:p>
            <a:pPr indent="0" lvl="0" marL="0" marR="0" rtl="0" algn="ctr">
              <a:lnSpc>
                <a:spcPct val="140025"/>
              </a:lnSpc>
              <a:spcBef>
                <a:spcPts val="0"/>
              </a:spcBef>
              <a:spcAft>
                <a:spcPts val="0"/>
              </a:spcAft>
              <a:buNone/>
            </a:pPr>
            <a:r>
              <a:rPr b="0" i="0" lang="en-US" sz="3093" u="none" cap="none" strike="noStrike">
                <a:solidFill>
                  <a:srgbClr val="FFFFFF"/>
                </a:solidFill>
                <a:latin typeface="Arial"/>
                <a:ea typeface="Arial"/>
                <a:cs typeface="Arial"/>
                <a:sym typeface="Arial"/>
              </a:rPr>
              <a:t>MySQL Workbench 8.0 Community Edition</a:t>
            </a:r>
            <a:endParaRPr/>
          </a:p>
          <a:p>
            <a:pPr indent="0" lvl="0" marL="0" marR="0" rtl="0" algn="ctr">
              <a:lnSpc>
                <a:spcPct val="140025"/>
              </a:lnSpc>
              <a:spcBef>
                <a:spcPts val="0"/>
              </a:spcBef>
              <a:spcAft>
                <a:spcPts val="0"/>
              </a:spcAft>
              <a:buNone/>
            </a:pPr>
            <a:r>
              <a:t/>
            </a:r>
            <a:endParaRPr b="0" i="0" sz="3093" u="none" cap="none" strike="noStrike">
              <a:solidFill>
                <a:srgbClr val="FFFFFF"/>
              </a:solidFill>
              <a:latin typeface="Arial"/>
              <a:ea typeface="Arial"/>
              <a:cs typeface="Arial"/>
              <a:sym typeface="Arial"/>
            </a:endParaRPr>
          </a:p>
        </p:txBody>
      </p:sp>
      <p:sp>
        <p:nvSpPr>
          <p:cNvPr id="130" name="Google Shape;130;p4"/>
          <p:cNvSpPr txBox="1"/>
          <p:nvPr/>
        </p:nvSpPr>
        <p:spPr>
          <a:xfrm>
            <a:off x="6997140" y="1198396"/>
            <a:ext cx="4293721" cy="774700"/>
          </a:xfrm>
          <a:prstGeom prst="rect">
            <a:avLst/>
          </a:prstGeom>
          <a:noFill/>
          <a:ln>
            <a:noFill/>
          </a:ln>
        </p:spPr>
        <p:txBody>
          <a:bodyPr anchorCtr="0" anchor="t" bIns="0" lIns="0" spcFirstLastPara="1" rIns="0" wrap="square" tIns="0">
            <a:spAutoFit/>
          </a:bodyPr>
          <a:lstStyle/>
          <a:p>
            <a:pPr indent="0" lvl="0" marL="0" marR="0" rtl="0" algn="ctr">
              <a:lnSpc>
                <a:spcPct val="110001"/>
              </a:lnSpc>
              <a:spcBef>
                <a:spcPts val="0"/>
              </a:spcBef>
              <a:spcAft>
                <a:spcPts val="0"/>
              </a:spcAft>
              <a:buNone/>
            </a:pPr>
            <a:r>
              <a:rPr b="0" i="0" lang="en-US" sz="5499" u="none" cap="none" strike="noStrike">
                <a:solidFill>
                  <a:srgbClr val="000000"/>
                </a:solidFill>
                <a:latin typeface="Arial"/>
                <a:ea typeface="Arial"/>
                <a:cs typeface="Arial"/>
                <a:sym typeface="Arial"/>
              </a:rPr>
              <a:t>Techstack</a:t>
            </a:r>
            <a:endParaRPr/>
          </a:p>
        </p:txBody>
      </p:sp>
      <p:sp>
        <p:nvSpPr>
          <p:cNvPr id="131" name="Google Shape;131;p4"/>
          <p:cNvSpPr txBox="1"/>
          <p:nvPr/>
        </p:nvSpPr>
        <p:spPr>
          <a:xfrm>
            <a:off x="6520802" y="5512831"/>
            <a:ext cx="4566357" cy="1171016"/>
          </a:xfrm>
          <a:prstGeom prst="rect">
            <a:avLst/>
          </a:prstGeom>
          <a:noFill/>
          <a:ln>
            <a:noFill/>
          </a:ln>
        </p:spPr>
        <p:txBody>
          <a:bodyPr anchorCtr="0" anchor="t" bIns="0" lIns="0" spcFirstLastPara="1" rIns="0" wrap="square" tIns="0">
            <a:spAutoFit/>
          </a:bodyPr>
          <a:lstStyle/>
          <a:p>
            <a:pPr indent="0" lvl="0" marL="0" marR="0" rtl="0" algn="ctr">
              <a:lnSpc>
                <a:spcPct val="140025"/>
              </a:lnSpc>
              <a:spcBef>
                <a:spcPts val="0"/>
              </a:spcBef>
              <a:spcAft>
                <a:spcPts val="0"/>
              </a:spcAft>
              <a:buNone/>
            </a:pPr>
            <a:r>
              <a:rPr b="0" i="0" lang="en-US" sz="3093" u="none" cap="none" strike="noStrike">
                <a:solidFill>
                  <a:srgbClr val="FFFFFF"/>
                </a:solidFill>
                <a:latin typeface="Arial"/>
                <a:ea typeface="Arial"/>
                <a:cs typeface="Arial"/>
                <a:sym typeface="Arial"/>
              </a:rPr>
              <a:t>MySQL Community Server 8.3.0 Innovation</a:t>
            </a:r>
            <a:endParaRPr/>
          </a:p>
        </p:txBody>
      </p:sp>
      <p:sp>
        <p:nvSpPr>
          <p:cNvPr id="132" name="Google Shape;132;p4"/>
          <p:cNvSpPr txBox="1"/>
          <p:nvPr/>
        </p:nvSpPr>
        <p:spPr>
          <a:xfrm>
            <a:off x="11686522" y="5512831"/>
            <a:ext cx="4566357" cy="1171016"/>
          </a:xfrm>
          <a:prstGeom prst="rect">
            <a:avLst/>
          </a:prstGeom>
          <a:noFill/>
          <a:ln>
            <a:noFill/>
          </a:ln>
        </p:spPr>
        <p:txBody>
          <a:bodyPr anchorCtr="0" anchor="t" bIns="0" lIns="0" spcFirstLastPara="1" rIns="0" wrap="square" tIns="0">
            <a:spAutoFit/>
          </a:bodyPr>
          <a:lstStyle/>
          <a:p>
            <a:pPr indent="0" lvl="0" marL="0" marR="0" rtl="0" algn="ctr">
              <a:lnSpc>
                <a:spcPct val="140025"/>
              </a:lnSpc>
              <a:spcBef>
                <a:spcPts val="0"/>
              </a:spcBef>
              <a:spcAft>
                <a:spcPts val="0"/>
              </a:spcAft>
              <a:buNone/>
            </a:pPr>
            <a:r>
              <a:rPr b="0" i="0" lang="en-US" sz="3093" u="none" cap="none" strike="noStrike">
                <a:solidFill>
                  <a:srgbClr val="FFFFFF"/>
                </a:solidFill>
                <a:latin typeface="Arial"/>
                <a:ea typeface="Arial"/>
                <a:cs typeface="Arial"/>
                <a:sym typeface="Arial"/>
              </a:rPr>
              <a:t>Microsoft excel 2016</a:t>
            </a:r>
            <a:endParaRPr/>
          </a:p>
          <a:p>
            <a:pPr indent="0" lvl="0" marL="0" marR="0" rtl="0" algn="ctr">
              <a:lnSpc>
                <a:spcPct val="140025"/>
              </a:lnSpc>
              <a:spcBef>
                <a:spcPts val="0"/>
              </a:spcBef>
              <a:spcAft>
                <a:spcPts val="0"/>
              </a:spcAft>
              <a:buNone/>
            </a:pPr>
            <a:r>
              <a:t/>
            </a:r>
            <a:endParaRPr b="0" i="0" sz="3093" u="none" cap="none" strike="noStrike">
              <a:solidFill>
                <a:srgbClr val="FFFFFF"/>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5"/>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grpSp>
        <p:nvGrpSpPr>
          <p:cNvPr id="138" name="Google Shape;138;p5"/>
          <p:cNvGrpSpPr/>
          <p:nvPr/>
        </p:nvGrpSpPr>
        <p:grpSpPr>
          <a:xfrm>
            <a:off x="-690092" y="2263651"/>
            <a:ext cx="20370072" cy="6126689"/>
            <a:chOff x="0" y="-28575"/>
            <a:chExt cx="5364957" cy="1613614"/>
          </a:xfrm>
        </p:grpSpPr>
        <p:sp>
          <p:nvSpPr>
            <p:cNvPr id="139" name="Google Shape;139;p5"/>
            <p:cNvSpPr/>
            <p:nvPr/>
          </p:nvSpPr>
          <p:spPr>
            <a:xfrm>
              <a:off x="0" y="0"/>
              <a:ext cx="5364957" cy="1585039"/>
            </a:xfrm>
            <a:custGeom>
              <a:rect b="b" l="l" r="r" t="t"/>
              <a:pathLst>
                <a:path extrusionOk="0" h="1585039" w="5364957">
                  <a:moveTo>
                    <a:pt x="0" y="0"/>
                  </a:moveTo>
                  <a:lnTo>
                    <a:pt x="5364957" y="0"/>
                  </a:lnTo>
                  <a:lnTo>
                    <a:pt x="5364957" y="1585039"/>
                  </a:lnTo>
                  <a:lnTo>
                    <a:pt x="0" y="1585039"/>
                  </a:lnTo>
                  <a:close/>
                </a:path>
              </a:pathLst>
            </a:custGeom>
            <a:solidFill>
              <a:srgbClr val="F5F5F5"/>
            </a:solidFill>
            <a:ln>
              <a:noFill/>
            </a:ln>
          </p:spPr>
        </p:sp>
        <p:sp>
          <p:nvSpPr>
            <p:cNvPr id="140" name="Google Shape;140;p5"/>
            <p:cNvSpPr txBox="1"/>
            <p:nvPr/>
          </p:nvSpPr>
          <p:spPr>
            <a:xfrm>
              <a:off x="0" y="-28575"/>
              <a:ext cx="5364957" cy="1613614"/>
            </a:xfrm>
            <a:prstGeom prst="rect">
              <a:avLst/>
            </a:prstGeom>
            <a:noFill/>
            <a:ln>
              <a:noFill/>
            </a:ln>
          </p:spPr>
          <p:txBody>
            <a:bodyPr anchorCtr="0" anchor="ctr" bIns="50800" lIns="50800" spcFirstLastPara="1" rIns="50800" wrap="square" tIns="50800">
              <a:noAutofit/>
            </a:bodyPr>
            <a:lstStyle/>
            <a:p>
              <a:pPr indent="0" lvl="0" marL="0" marR="0" rtl="0" algn="ctr">
                <a:lnSpc>
                  <a:spcPct val="103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41" name="Google Shape;141;p5"/>
          <p:cNvSpPr txBox="1"/>
          <p:nvPr/>
        </p:nvSpPr>
        <p:spPr>
          <a:xfrm>
            <a:off x="9494944" y="2791777"/>
            <a:ext cx="7589372" cy="5121783"/>
          </a:xfrm>
          <a:prstGeom prst="rect">
            <a:avLst/>
          </a:prstGeom>
          <a:noFill/>
          <a:ln>
            <a:noFill/>
          </a:ln>
        </p:spPr>
        <p:txBody>
          <a:bodyPr anchorCtr="0" anchor="t" bIns="0" lIns="0" spcFirstLastPara="1" rIns="0" wrap="square" tIns="0">
            <a:spAutoFit/>
          </a:bodyPr>
          <a:lstStyle/>
          <a:p>
            <a:pPr indent="0" lvl="0" marL="0" marR="0" rtl="0" algn="l">
              <a:lnSpc>
                <a:spcPct val="147020"/>
              </a:lnSpc>
              <a:spcBef>
                <a:spcPts val="0"/>
              </a:spcBef>
              <a:spcAft>
                <a:spcPts val="0"/>
              </a:spcAft>
              <a:buNone/>
            </a:pPr>
            <a:r>
              <a:rPr b="0" i="0" lang="en-US" sz="2299" u="none" cap="none" strike="noStrike">
                <a:solidFill>
                  <a:srgbClr val="000000"/>
                </a:solidFill>
                <a:latin typeface="Arial"/>
                <a:ea typeface="Arial"/>
                <a:cs typeface="Arial"/>
                <a:sym typeface="Arial"/>
              </a:rPr>
              <a:t>For this project, I have used My SQL to extract the required data from the given database using the Join function, subqueries, Aggregation, where condition, Group by, Distinct and other functions required. keeping the Primary key and foreign key in consideration provided all the reports asked by other departments. I have used excel to create graphs for visualizing the outcomes of every query possible, I have also used CANVA for making this presentation as it contains required Elements, Graphs, Images which made this project more attractive.</a:t>
            </a:r>
            <a:endParaRPr/>
          </a:p>
          <a:p>
            <a:pPr indent="0" lvl="0" marL="0" marR="0" rtl="0" algn="l">
              <a:lnSpc>
                <a:spcPct val="147020"/>
              </a:lnSpc>
              <a:spcBef>
                <a:spcPts val="0"/>
              </a:spcBef>
              <a:spcAft>
                <a:spcPts val="0"/>
              </a:spcAft>
              <a:buNone/>
            </a:pPr>
            <a:r>
              <a:t/>
            </a:r>
            <a:endParaRPr b="0" i="0" sz="2299" u="none" cap="none" strike="noStrike">
              <a:solidFill>
                <a:srgbClr val="000000"/>
              </a:solidFill>
              <a:latin typeface="Arial"/>
              <a:ea typeface="Arial"/>
              <a:cs typeface="Arial"/>
              <a:sym typeface="Arial"/>
            </a:endParaRPr>
          </a:p>
        </p:txBody>
      </p:sp>
      <p:sp>
        <p:nvSpPr>
          <p:cNvPr id="142" name="Google Shape;142;p5"/>
          <p:cNvSpPr txBox="1"/>
          <p:nvPr/>
        </p:nvSpPr>
        <p:spPr>
          <a:xfrm>
            <a:off x="1346762" y="4492688"/>
            <a:ext cx="6543672" cy="888556"/>
          </a:xfrm>
          <a:prstGeom prst="rect">
            <a:avLst/>
          </a:prstGeom>
          <a:noFill/>
          <a:ln>
            <a:noFill/>
          </a:ln>
        </p:spPr>
        <p:txBody>
          <a:bodyPr anchorCtr="0" anchor="t" bIns="0" lIns="0" spcFirstLastPara="1" rIns="0" wrap="square" tIns="0">
            <a:spAutoFit/>
          </a:bodyPr>
          <a:lstStyle/>
          <a:p>
            <a:pPr indent="0" lvl="0" marL="0" marR="0" rtl="0" algn="r">
              <a:lnSpc>
                <a:spcPct val="109991"/>
              </a:lnSpc>
              <a:spcBef>
                <a:spcPts val="0"/>
              </a:spcBef>
              <a:spcAft>
                <a:spcPts val="0"/>
              </a:spcAft>
              <a:buNone/>
            </a:pPr>
            <a:r>
              <a:rPr b="0" i="0" lang="en-US" sz="6215" u="none" cap="none" strike="noStrike">
                <a:solidFill>
                  <a:srgbClr val="000000"/>
                </a:solidFill>
                <a:latin typeface="Arial"/>
                <a:ea typeface="Arial"/>
                <a:cs typeface="Arial"/>
                <a:sym typeface="Arial"/>
              </a:rPr>
              <a:t>APPROACH</a:t>
            </a:r>
            <a:endParaRPr/>
          </a:p>
        </p:txBody>
      </p:sp>
      <p:cxnSp>
        <p:nvCxnSpPr>
          <p:cNvPr id="143" name="Google Shape;143;p5"/>
          <p:cNvCxnSpPr/>
          <p:nvPr/>
        </p:nvCxnSpPr>
        <p:spPr>
          <a:xfrm rot="10800000">
            <a:off x="-7266123" y="5614472"/>
            <a:ext cx="15156557" cy="0"/>
          </a:xfrm>
          <a:prstGeom prst="straightConnector1">
            <a:avLst/>
          </a:prstGeom>
          <a:noFill/>
          <a:ln cap="flat" cmpd="sng" w="76200">
            <a:solidFill>
              <a:srgbClr val="C23A97"/>
            </a:solidFill>
            <a:prstDash val="solid"/>
            <a:round/>
            <a:headEnd len="sm" w="sm" type="none"/>
            <a:tailEnd len="sm" w="sm"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6"/>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grpSp>
        <p:nvGrpSpPr>
          <p:cNvPr id="149" name="Google Shape;149;p6"/>
          <p:cNvGrpSpPr/>
          <p:nvPr/>
        </p:nvGrpSpPr>
        <p:grpSpPr>
          <a:xfrm>
            <a:off x="-690092" y="2263651"/>
            <a:ext cx="20370072" cy="6126689"/>
            <a:chOff x="0" y="-28575"/>
            <a:chExt cx="5364957" cy="1613614"/>
          </a:xfrm>
        </p:grpSpPr>
        <p:sp>
          <p:nvSpPr>
            <p:cNvPr id="150" name="Google Shape;150;p6"/>
            <p:cNvSpPr/>
            <p:nvPr/>
          </p:nvSpPr>
          <p:spPr>
            <a:xfrm>
              <a:off x="0" y="0"/>
              <a:ext cx="5364957" cy="1585039"/>
            </a:xfrm>
            <a:custGeom>
              <a:rect b="b" l="l" r="r" t="t"/>
              <a:pathLst>
                <a:path extrusionOk="0" h="1585039" w="5364957">
                  <a:moveTo>
                    <a:pt x="0" y="0"/>
                  </a:moveTo>
                  <a:lnTo>
                    <a:pt x="5364957" y="0"/>
                  </a:lnTo>
                  <a:lnTo>
                    <a:pt x="5364957" y="1585039"/>
                  </a:lnTo>
                  <a:lnTo>
                    <a:pt x="0" y="1585039"/>
                  </a:lnTo>
                  <a:close/>
                </a:path>
              </a:pathLst>
            </a:custGeom>
            <a:solidFill>
              <a:srgbClr val="F5F5F5"/>
            </a:solidFill>
            <a:ln>
              <a:noFill/>
            </a:ln>
          </p:spPr>
        </p:sp>
        <p:sp>
          <p:nvSpPr>
            <p:cNvPr id="151" name="Google Shape;151;p6"/>
            <p:cNvSpPr txBox="1"/>
            <p:nvPr/>
          </p:nvSpPr>
          <p:spPr>
            <a:xfrm>
              <a:off x="0" y="-28575"/>
              <a:ext cx="5364957" cy="1613614"/>
            </a:xfrm>
            <a:prstGeom prst="rect">
              <a:avLst/>
            </a:prstGeom>
            <a:noFill/>
            <a:ln>
              <a:noFill/>
            </a:ln>
          </p:spPr>
          <p:txBody>
            <a:bodyPr anchorCtr="0" anchor="ctr" bIns="50800" lIns="50800" spcFirstLastPara="1" rIns="50800" wrap="square" tIns="50800">
              <a:noAutofit/>
            </a:bodyPr>
            <a:lstStyle/>
            <a:p>
              <a:pPr indent="0" lvl="0" marL="0" marR="0" rtl="0" algn="ctr">
                <a:lnSpc>
                  <a:spcPct val="103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52" name="Google Shape;152;p6"/>
          <p:cNvSpPr txBox="1"/>
          <p:nvPr/>
        </p:nvSpPr>
        <p:spPr>
          <a:xfrm>
            <a:off x="1346762" y="4492688"/>
            <a:ext cx="6543672" cy="888556"/>
          </a:xfrm>
          <a:prstGeom prst="rect">
            <a:avLst/>
          </a:prstGeom>
          <a:noFill/>
          <a:ln>
            <a:noFill/>
          </a:ln>
        </p:spPr>
        <p:txBody>
          <a:bodyPr anchorCtr="0" anchor="t" bIns="0" lIns="0" spcFirstLastPara="1" rIns="0" wrap="square" tIns="0">
            <a:spAutoFit/>
          </a:bodyPr>
          <a:lstStyle/>
          <a:p>
            <a:pPr indent="0" lvl="0" marL="0" marR="0" rtl="0" algn="r">
              <a:lnSpc>
                <a:spcPct val="109991"/>
              </a:lnSpc>
              <a:spcBef>
                <a:spcPts val="0"/>
              </a:spcBef>
              <a:spcAft>
                <a:spcPts val="0"/>
              </a:spcAft>
              <a:buNone/>
            </a:pPr>
            <a:r>
              <a:rPr b="0" i="0" lang="en-US" sz="6215" u="none" cap="none" strike="noStrike">
                <a:solidFill>
                  <a:srgbClr val="000000"/>
                </a:solidFill>
                <a:latin typeface="Arial"/>
                <a:ea typeface="Arial"/>
                <a:cs typeface="Arial"/>
                <a:sym typeface="Arial"/>
              </a:rPr>
              <a:t>ANALYSIS</a:t>
            </a:r>
            <a:endParaRPr/>
          </a:p>
        </p:txBody>
      </p:sp>
      <p:cxnSp>
        <p:nvCxnSpPr>
          <p:cNvPr id="153" name="Google Shape;153;p6"/>
          <p:cNvCxnSpPr/>
          <p:nvPr/>
        </p:nvCxnSpPr>
        <p:spPr>
          <a:xfrm rot="10800000">
            <a:off x="-7266123" y="5614472"/>
            <a:ext cx="15156557" cy="0"/>
          </a:xfrm>
          <a:prstGeom prst="straightConnector1">
            <a:avLst/>
          </a:prstGeom>
          <a:noFill/>
          <a:ln cap="flat" cmpd="sng" w="76200">
            <a:solidFill>
              <a:srgbClr val="C23A97"/>
            </a:solidFill>
            <a:prstDash val="solid"/>
            <a:round/>
            <a:headEnd len="sm" w="sm" type="none"/>
            <a:tailEnd len="sm" w="sm"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5"/>
        </a:solidFill>
      </p:bgPr>
    </p:bg>
    <p:spTree>
      <p:nvGrpSpPr>
        <p:cNvPr id="157" name="Shape 157"/>
        <p:cNvGrpSpPr/>
        <p:nvPr/>
      </p:nvGrpSpPr>
      <p:grpSpPr>
        <a:xfrm>
          <a:off x="0" y="0"/>
          <a:ext cx="0" cy="0"/>
          <a:chOff x="0" y="0"/>
          <a:chExt cx="0" cy="0"/>
        </a:xfrm>
      </p:grpSpPr>
      <p:sp>
        <p:nvSpPr>
          <p:cNvPr id="158" name="Google Shape;158;p7"/>
          <p:cNvSpPr/>
          <p:nvPr/>
        </p:nvSpPr>
        <p:spPr>
          <a:xfrm rot="5015114">
            <a:off x="9740863" y="2343404"/>
            <a:ext cx="15802157" cy="9423832"/>
          </a:xfrm>
          <a:custGeom>
            <a:rect b="b" l="l" r="r" t="t"/>
            <a:pathLst>
              <a:path extrusionOk="0" h="9423832" w="15802157">
                <a:moveTo>
                  <a:pt x="0" y="0"/>
                </a:moveTo>
                <a:lnTo>
                  <a:pt x="15802157" y="0"/>
                </a:lnTo>
                <a:lnTo>
                  <a:pt x="15802157" y="9423832"/>
                </a:lnTo>
                <a:lnTo>
                  <a:pt x="0" y="9423832"/>
                </a:lnTo>
                <a:lnTo>
                  <a:pt x="0" y="0"/>
                </a:lnTo>
                <a:close/>
              </a:path>
            </a:pathLst>
          </a:custGeom>
          <a:blipFill rotWithShape="1">
            <a:blip r:embed="rId3">
              <a:alphaModFix/>
            </a:blip>
            <a:stretch>
              <a:fillRect b="0" l="0" r="0" t="0"/>
            </a:stretch>
          </a:blipFill>
          <a:ln>
            <a:noFill/>
          </a:ln>
        </p:spPr>
      </p:sp>
      <p:grpSp>
        <p:nvGrpSpPr>
          <p:cNvPr id="159" name="Google Shape;159;p7"/>
          <p:cNvGrpSpPr/>
          <p:nvPr/>
        </p:nvGrpSpPr>
        <p:grpSpPr>
          <a:xfrm>
            <a:off x="1337180" y="1587238"/>
            <a:ext cx="15433919" cy="7727546"/>
            <a:chOff x="0" y="-28575"/>
            <a:chExt cx="4064900" cy="2035238"/>
          </a:xfrm>
        </p:grpSpPr>
        <p:sp>
          <p:nvSpPr>
            <p:cNvPr id="160" name="Google Shape;160;p7"/>
            <p:cNvSpPr/>
            <p:nvPr/>
          </p:nvSpPr>
          <p:spPr>
            <a:xfrm>
              <a:off x="0" y="0"/>
              <a:ext cx="4064900" cy="2006663"/>
            </a:xfrm>
            <a:custGeom>
              <a:rect b="b" l="l" r="r" t="t"/>
              <a:pathLst>
                <a:path extrusionOk="0" h="2006663" w="4064900">
                  <a:moveTo>
                    <a:pt x="0" y="0"/>
                  </a:moveTo>
                  <a:lnTo>
                    <a:pt x="4064900" y="0"/>
                  </a:lnTo>
                  <a:lnTo>
                    <a:pt x="4064900" y="2006663"/>
                  </a:lnTo>
                  <a:lnTo>
                    <a:pt x="0" y="2006663"/>
                  </a:lnTo>
                  <a:close/>
                </a:path>
              </a:pathLst>
            </a:custGeom>
            <a:solidFill>
              <a:srgbClr val="F5F5F5"/>
            </a:solidFill>
            <a:ln cap="sq" cmpd="sng" w="38100">
              <a:solidFill>
                <a:srgbClr val="202354"/>
              </a:solidFill>
              <a:prstDash val="solid"/>
              <a:miter lim="8000"/>
              <a:headEnd len="sm" w="sm" type="none"/>
              <a:tailEnd len="sm" w="sm" type="none"/>
            </a:ln>
          </p:spPr>
        </p:sp>
        <p:sp>
          <p:nvSpPr>
            <p:cNvPr id="161" name="Google Shape;161;p7"/>
            <p:cNvSpPr txBox="1"/>
            <p:nvPr/>
          </p:nvSpPr>
          <p:spPr>
            <a:xfrm>
              <a:off x="0" y="-28575"/>
              <a:ext cx="4064900" cy="2035238"/>
            </a:xfrm>
            <a:prstGeom prst="rect">
              <a:avLst/>
            </a:prstGeom>
            <a:noFill/>
            <a:ln>
              <a:noFill/>
            </a:ln>
          </p:spPr>
          <p:txBody>
            <a:bodyPr anchorCtr="0" anchor="ctr" bIns="50800" lIns="50800" spcFirstLastPara="1" rIns="50800" wrap="square" tIns="50800">
              <a:noAutofit/>
            </a:bodyPr>
            <a:lstStyle/>
            <a:p>
              <a:pPr indent="0" lvl="0" marL="0" marR="0" rtl="0" algn="ctr">
                <a:lnSpc>
                  <a:spcPct val="103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62" name="Google Shape;162;p7"/>
          <p:cNvSpPr txBox="1"/>
          <p:nvPr/>
        </p:nvSpPr>
        <p:spPr>
          <a:xfrm>
            <a:off x="1656899" y="3476420"/>
            <a:ext cx="7397240" cy="746474"/>
          </a:xfrm>
          <a:prstGeom prst="rect">
            <a:avLst/>
          </a:prstGeom>
          <a:noFill/>
          <a:ln>
            <a:noFill/>
          </a:ln>
        </p:spPr>
        <p:txBody>
          <a:bodyPr anchorCtr="0" anchor="t" bIns="0" lIns="0" spcFirstLastPara="1" rIns="0" wrap="square" tIns="0">
            <a:spAutoFit/>
          </a:bodyPr>
          <a:lstStyle/>
          <a:p>
            <a:pPr indent="0" lvl="0" marL="0" marR="0" rtl="0" algn="just">
              <a:lnSpc>
                <a:spcPct val="109993"/>
              </a:lnSpc>
              <a:spcBef>
                <a:spcPts val="0"/>
              </a:spcBef>
              <a:spcAft>
                <a:spcPts val="0"/>
              </a:spcAft>
              <a:buNone/>
            </a:pPr>
            <a:r>
              <a:rPr b="0" i="0" lang="en-US" sz="4363" u="none" cap="none" strike="noStrike">
                <a:solidFill>
                  <a:srgbClr val="000000"/>
                </a:solidFill>
                <a:latin typeface="Arial"/>
                <a:ea typeface="Arial"/>
                <a:cs typeface="Arial"/>
                <a:sym typeface="Arial"/>
              </a:rPr>
              <a:t>JOB DATA ANALYTICS</a:t>
            </a:r>
            <a:endParaRPr/>
          </a:p>
        </p:txBody>
      </p:sp>
      <p:sp>
        <p:nvSpPr>
          <p:cNvPr id="163" name="Google Shape;163;p7"/>
          <p:cNvSpPr txBox="1"/>
          <p:nvPr/>
        </p:nvSpPr>
        <p:spPr>
          <a:xfrm>
            <a:off x="3032253" y="4763986"/>
            <a:ext cx="12099756" cy="2949331"/>
          </a:xfrm>
          <a:prstGeom prst="rect">
            <a:avLst/>
          </a:prstGeom>
          <a:noFill/>
          <a:ln>
            <a:noFill/>
          </a:ln>
        </p:spPr>
        <p:txBody>
          <a:bodyPr anchorCtr="0" anchor="t" bIns="0" lIns="0" spcFirstLastPara="1" rIns="0" wrap="square" tIns="0">
            <a:spAutoFit/>
          </a:bodyPr>
          <a:lstStyle/>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Select ds as reviewed_date, count(job_id) as No_of_jobs_reviewd,(sum(time_spent)/3600) as time_spent_in_Hrs from job_data1</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where ds between "11/01/2020" and "11/30/2020"</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group by ds</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order by ds;</a:t>
            </a:r>
            <a:endParaRPr/>
          </a:p>
          <a:p>
            <a:pPr indent="0" lvl="0" marL="0" marR="0" rtl="0" algn="l">
              <a:lnSpc>
                <a:spcPct val="94930"/>
              </a:lnSpc>
              <a:spcBef>
                <a:spcPts val="0"/>
              </a:spcBef>
              <a:spcAft>
                <a:spcPts val="0"/>
              </a:spcAft>
              <a:buNone/>
            </a:pPr>
            <a:r>
              <a:t/>
            </a:r>
            <a:endParaRPr b="0" i="0" sz="2821" u="none" cap="none" strike="noStrike">
              <a:solidFill>
                <a:srgbClr val="000000"/>
              </a:solidFill>
              <a:latin typeface="Arial"/>
              <a:ea typeface="Arial"/>
              <a:cs typeface="Arial"/>
              <a:sym typeface="Arial"/>
            </a:endParaRPr>
          </a:p>
        </p:txBody>
      </p:sp>
      <p:sp>
        <p:nvSpPr>
          <p:cNvPr id="164" name="Google Shape;164;p7"/>
          <p:cNvSpPr/>
          <p:nvPr/>
        </p:nvSpPr>
        <p:spPr>
          <a:xfrm>
            <a:off x="8469396" y="2458348"/>
            <a:ext cx="370511" cy="388188"/>
          </a:xfrm>
          <a:custGeom>
            <a:rect b="b" l="l" r="r" t="t"/>
            <a:pathLst>
              <a:path extrusionOk="0"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7"/>
          <p:cNvSpPr txBox="1"/>
          <p:nvPr/>
        </p:nvSpPr>
        <p:spPr>
          <a:xfrm>
            <a:off x="9054139" y="2441888"/>
            <a:ext cx="5260448" cy="480060"/>
          </a:xfrm>
          <a:prstGeom prst="rect">
            <a:avLst/>
          </a:prstGeom>
          <a:noFill/>
          <a:ln>
            <a:noFill/>
          </a:ln>
        </p:spPr>
        <p:txBody>
          <a:bodyPr anchorCtr="0" anchor="t" bIns="0" lIns="0" spcFirstLastPara="1" rIns="0" wrap="square" tIns="0">
            <a:spAutoFit/>
          </a:bodyPr>
          <a:lstStyle/>
          <a:p>
            <a:pPr indent="0" lvl="0" marL="0" marR="0" rtl="0" algn="just">
              <a:lnSpc>
                <a:spcPct val="110000"/>
              </a:lnSpc>
              <a:spcBef>
                <a:spcPts val="0"/>
              </a:spcBef>
              <a:spcAft>
                <a:spcPts val="0"/>
              </a:spcAft>
              <a:buNone/>
            </a:pPr>
            <a:r>
              <a:rPr b="0" i="0" lang="en-US" sz="3300" u="none" cap="none" strike="noStrike">
                <a:solidFill>
                  <a:srgbClr val="000000"/>
                </a:solidFill>
                <a:latin typeface="Arial"/>
                <a:ea typeface="Arial"/>
                <a:cs typeface="Arial"/>
                <a:sym typeface="Arial"/>
              </a:rPr>
              <a:t>Objective 1</a:t>
            </a:r>
            <a:endParaRPr/>
          </a:p>
        </p:txBody>
      </p:sp>
      <p:sp>
        <p:nvSpPr>
          <p:cNvPr id="166" name="Google Shape;166;p7"/>
          <p:cNvSpPr txBox="1"/>
          <p:nvPr/>
        </p:nvSpPr>
        <p:spPr>
          <a:xfrm>
            <a:off x="9144000" y="3084120"/>
            <a:ext cx="7022611" cy="800862"/>
          </a:xfrm>
          <a:prstGeom prst="rect">
            <a:avLst/>
          </a:prstGeom>
          <a:noFill/>
          <a:ln>
            <a:noFill/>
          </a:ln>
        </p:spPr>
        <p:txBody>
          <a:bodyPr anchorCtr="0" anchor="t" bIns="0" lIns="0" spcFirstLastPara="1" rIns="0" wrap="square" tIns="0">
            <a:spAutoFit/>
          </a:bodyPr>
          <a:lstStyle/>
          <a:p>
            <a:pPr indent="0" lvl="0" marL="0" marR="0" rtl="0" algn="l">
              <a:lnSpc>
                <a:spcPct val="147021"/>
              </a:lnSpc>
              <a:spcBef>
                <a:spcPts val="0"/>
              </a:spcBef>
              <a:spcAft>
                <a:spcPts val="0"/>
              </a:spcAft>
              <a:buNone/>
            </a:pPr>
            <a:r>
              <a:rPr b="0" i="0" lang="en-US" sz="2199" u="none" cap="none" strike="noStrike">
                <a:solidFill>
                  <a:srgbClr val="000000"/>
                </a:solidFill>
                <a:latin typeface="Arial"/>
                <a:ea typeface="Arial"/>
                <a:cs typeface="Arial"/>
                <a:sym typeface="Arial"/>
              </a:rPr>
              <a:t>Calculate the number of jobs reviewed per hour for each day in November 2020</a:t>
            </a:r>
            <a:endParaRPr/>
          </a:p>
        </p:txBody>
      </p:sp>
      <p:sp>
        <p:nvSpPr>
          <p:cNvPr id="167" name="Google Shape;167;p7"/>
          <p:cNvSpPr txBox="1"/>
          <p:nvPr/>
        </p:nvSpPr>
        <p:spPr>
          <a:xfrm>
            <a:off x="3032253" y="2672868"/>
            <a:ext cx="4970713" cy="711199"/>
          </a:xfrm>
          <a:prstGeom prst="rect">
            <a:avLst/>
          </a:prstGeom>
          <a:noFill/>
          <a:ln>
            <a:noFill/>
          </a:ln>
        </p:spPr>
        <p:txBody>
          <a:bodyPr anchorCtr="0" anchor="t" bIns="0" lIns="0" spcFirstLastPara="1" rIns="0" wrap="square" tIns="0">
            <a:spAutoFit/>
          </a:bodyPr>
          <a:lstStyle/>
          <a:p>
            <a:pPr indent="0" lvl="0" marL="0" marR="0" rtl="0" algn="l">
              <a:lnSpc>
                <a:spcPct val="110002"/>
              </a:lnSpc>
              <a:spcBef>
                <a:spcPts val="0"/>
              </a:spcBef>
              <a:spcAft>
                <a:spcPts val="0"/>
              </a:spcAft>
              <a:buNone/>
            </a:pPr>
            <a:r>
              <a:rPr b="0" i="0" lang="en-US" sz="4999" u="none" cap="none" strike="noStrike">
                <a:solidFill>
                  <a:srgbClr val="000000"/>
                </a:solidFill>
                <a:latin typeface="Arial"/>
                <a:ea typeface="Arial"/>
                <a:cs typeface="Arial"/>
                <a:sym typeface="Arial"/>
              </a:rPr>
              <a:t>Case Study 1</a:t>
            </a:r>
            <a:endParaRPr/>
          </a:p>
        </p:txBody>
      </p:sp>
      <p:cxnSp>
        <p:nvCxnSpPr>
          <p:cNvPr id="168" name="Google Shape;168;p7"/>
          <p:cNvCxnSpPr/>
          <p:nvPr/>
        </p:nvCxnSpPr>
        <p:spPr>
          <a:xfrm rot="10800000">
            <a:off x="1475861" y="4260994"/>
            <a:ext cx="15156557" cy="0"/>
          </a:xfrm>
          <a:prstGeom prst="straightConnector1">
            <a:avLst/>
          </a:prstGeom>
          <a:noFill/>
          <a:ln cap="flat" cmpd="sng" w="76200">
            <a:solidFill>
              <a:srgbClr val="C23A97"/>
            </a:solidFill>
            <a:prstDash val="solid"/>
            <a:round/>
            <a:headEnd len="sm" w="sm" type="none"/>
            <a:tailEnd len="sm" w="sm"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8"/>
          <p:cNvSpPr/>
          <p:nvPr/>
        </p:nvSpPr>
        <p:spPr>
          <a:xfrm rot="-147453">
            <a:off x="-212140" y="-387358"/>
            <a:ext cx="18712279" cy="11061715"/>
          </a:xfrm>
          <a:custGeom>
            <a:rect b="b" l="l" r="r" t="t"/>
            <a:pathLst>
              <a:path extrusionOk="0" h="11061715" w="18712279">
                <a:moveTo>
                  <a:pt x="441100" y="0"/>
                </a:moveTo>
                <a:lnTo>
                  <a:pt x="18712280" y="784177"/>
                </a:lnTo>
                <a:lnTo>
                  <a:pt x="18271180" y="11061716"/>
                </a:lnTo>
                <a:lnTo>
                  <a:pt x="0" y="10277539"/>
                </a:lnTo>
                <a:lnTo>
                  <a:pt x="441100" y="0"/>
                </a:lnTo>
                <a:close/>
              </a:path>
            </a:pathLst>
          </a:custGeom>
          <a:blipFill rotWithShape="1">
            <a:blip r:embed="rId3">
              <a:alphaModFix/>
            </a:blip>
            <a:stretch>
              <a:fillRect b="-49087" l="-9548" r="-62592" t="-14707"/>
            </a:stretch>
          </a:blipFill>
          <a:ln>
            <a:noFill/>
          </a:ln>
        </p:spPr>
      </p:sp>
      <p:graphicFrame>
        <p:nvGraphicFramePr>
          <p:cNvPr id="174" name="Google Shape;174;p8"/>
          <p:cNvGraphicFramePr/>
          <p:nvPr/>
        </p:nvGraphicFramePr>
        <p:xfrm>
          <a:off x="2096818" y="2778382"/>
          <a:ext cx="3000000" cy="3000000"/>
        </p:xfrm>
        <a:graphic>
          <a:graphicData uri="http://schemas.openxmlformats.org/drawingml/2006/table">
            <a:tbl>
              <a:tblPr>
                <a:noFill/>
                <a:tableStyleId>{2BA64A66-50EA-4D5B-8CB9-9FB45BBCF11E}</a:tableStyleId>
              </a:tblPr>
              <a:tblGrid>
                <a:gridCol w="5054150"/>
                <a:gridCol w="5054150"/>
                <a:gridCol w="5054150"/>
              </a:tblGrid>
              <a:tr h="996125">
                <a:tc>
                  <a:txBody>
                    <a:bodyPr/>
                    <a:lstStyle/>
                    <a:p>
                      <a:pPr indent="0" lvl="0" marL="0" marR="0" rtl="0" algn="ctr">
                        <a:lnSpc>
                          <a:spcPct val="140013"/>
                        </a:lnSpc>
                        <a:spcBef>
                          <a:spcPts val="0"/>
                        </a:spcBef>
                        <a:spcAft>
                          <a:spcPts val="0"/>
                        </a:spcAft>
                        <a:buNone/>
                      </a:pPr>
                      <a:r>
                        <a:rPr lang="en-US" sz="2899" u="none" cap="none" strike="noStrike">
                          <a:solidFill>
                            <a:srgbClr val="000000"/>
                          </a:solidFill>
                          <a:latin typeface="Arial"/>
                          <a:ea typeface="Arial"/>
                          <a:cs typeface="Arial"/>
                          <a:sym typeface="Arial"/>
                        </a:rPr>
                        <a:t>Reviewed_date</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solidFill>
                      <a:srgbClr val="FFEBCD"/>
                    </a:solidFill>
                  </a:tcPr>
                </a:tc>
                <a:tc>
                  <a:txBody>
                    <a:bodyPr/>
                    <a:lstStyle/>
                    <a:p>
                      <a:pPr indent="0" lvl="0" marL="0" marR="0" rtl="0" algn="ctr">
                        <a:lnSpc>
                          <a:spcPct val="140014"/>
                        </a:lnSpc>
                        <a:spcBef>
                          <a:spcPts val="0"/>
                        </a:spcBef>
                        <a:spcAft>
                          <a:spcPts val="0"/>
                        </a:spcAft>
                        <a:buNone/>
                      </a:pPr>
                      <a:r>
                        <a:rPr lang="en-US" sz="2799" u="none" cap="none" strike="noStrike">
                          <a:solidFill>
                            <a:srgbClr val="000000"/>
                          </a:solidFill>
                          <a:latin typeface="Arial"/>
                          <a:ea typeface="Arial"/>
                          <a:cs typeface="Arial"/>
                          <a:sym typeface="Arial"/>
                        </a:rPr>
                        <a:t>No_of_jobs_reviewed</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solidFill>
                      <a:srgbClr val="FFEBCD"/>
                    </a:solidFill>
                  </a:tcPr>
                </a:tc>
                <a:tc>
                  <a:txBody>
                    <a:bodyPr/>
                    <a:lstStyle/>
                    <a:p>
                      <a:pPr indent="0" lvl="0" marL="0" marR="0" rtl="0" algn="ctr">
                        <a:lnSpc>
                          <a:spcPct val="140014"/>
                        </a:lnSpc>
                        <a:spcBef>
                          <a:spcPts val="0"/>
                        </a:spcBef>
                        <a:spcAft>
                          <a:spcPts val="0"/>
                        </a:spcAft>
                        <a:buNone/>
                      </a:pPr>
                      <a:r>
                        <a:rPr lang="en-US" sz="2799" u="none" cap="none" strike="noStrike">
                          <a:solidFill>
                            <a:srgbClr val="000000"/>
                          </a:solidFill>
                          <a:latin typeface="Arial"/>
                          <a:ea typeface="Arial"/>
                          <a:cs typeface="Arial"/>
                          <a:sym typeface="Arial"/>
                        </a:rPr>
                        <a:t>Time_spent_in_Hrs</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solidFill>
                      <a:srgbClr val="FFEBCD"/>
                    </a:solidFill>
                  </a:tcPr>
                </a:tc>
              </a:tr>
              <a:tr h="976975">
                <a:tc>
                  <a:txBody>
                    <a:bodyPr/>
                    <a:lstStyle/>
                    <a:p>
                      <a:pPr indent="0" lvl="0" marL="0" marR="0" rtl="0" algn="ctr">
                        <a:lnSpc>
                          <a:spcPct val="140014"/>
                        </a:lnSpc>
                        <a:spcBef>
                          <a:spcPts val="0"/>
                        </a:spcBef>
                        <a:spcAft>
                          <a:spcPts val="0"/>
                        </a:spcAft>
                        <a:buNone/>
                      </a:pPr>
                      <a:r>
                        <a:rPr lang="en-US" sz="2799" u="none" cap="none" strike="noStrike">
                          <a:solidFill>
                            <a:srgbClr val="FFFFFF"/>
                          </a:solidFill>
                          <a:latin typeface="Arial"/>
                          <a:ea typeface="Arial"/>
                          <a:cs typeface="Arial"/>
                          <a:sym typeface="Arial"/>
                        </a:rPr>
                        <a:t>11/25/2020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4"/>
                        </a:lnSpc>
                        <a:spcBef>
                          <a:spcPts val="0"/>
                        </a:spcBef>
                        <a:spcAft>
                          <a:spcPts val="0"/>
                        </a:spcAft>
                        <a:buNone/>
                      </a:pPr>
                      <a:r>
                        <a:rPr lang="en-US" sz="2799" u="none" cap="none" strike="noStrike">
                          <a:solidFill>
                            <a:srgbClr val="FFFFFF"/>
                          </a:solidFill>
                          <a:latin typeface="Arial"/>
                          <a:ea typeface="Arial"/>
                          <a:cs typeface="Arial"/>
                          <a:sym typeface="Arial"/>
                        </a:rPr>
                        <a:t>1</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4"/>
                        </a:lnSpc>
                        <a:spcBef>
                          <a:spcPts val="0"/>
                        </a:spcBef>
                        <a:spcAft>
                          <a:spcPts val="0"/>
                        </a:spcAft>
                        <a:buNone/>
                      </a:pPr>
                      <a:r>
                        <a:rPr lang="en-US" sz="2799" u="none" cap="none" strike="noStrike">
                          <a:solidFill>
                            <a:srgbClr val="FFFFFF"/>
                          </a:solidFill>
                          <a:latin typeface="Arial"/>
                          <a:ea typeface="Arial"/>
                          <a:cs typeface="Arial"/>
                          <a:sym typeface="Arial"/>
                        </a:rPr>
                        <a:t>0.0125</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r>
              <a:tr h="976975">
                <a:tc>
                  <a:txBody>
                    <a:bodyPr/>
                    <a:lstStyle/>
                    <a:p>
                      <a:pPr indent="0" lvl="0" marL="0" marR="0" rtl="0" algn="ctr">
                        <a:lnSpc>
                          <a:spcPct val="140014"/>
                        </a:lnSpc>
                        <a:spcBef>
                          <a:spcPts val="0"/>
                        </a:spcBef>
                        <a:spcAft>
                          <a:spcPts val="0"/>
                        </a:spcAft>
                        <a:buNone/>
                      </a:pPr>
                      <a:r>
                        <a:rPr lang="en-US" sz="2799" u="none" cap="none" strike="noStrike">
                          <a:solidFill>
                            <a:srgbClr val="FFFFFF"/>
                          </a:solidFill>
                          <a:latin typeface="Arial"/>
                          <a:ea typeface="Arial"/>
                          <a:cs typeface="Arial"/>
                          <a:sym typeface="Arial"/>
                        </a:rPr>
                        <a:t>11/26/2020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4"/>
                        </a:lnSpc>
                        <a:spcBef>
                          <a:spcPts val="0"/>
                        </a:spcBef>
                        <a:spcAft>
                          <a:spcPts val="0"/>
                        </a:spcAft>
                        <a:buNone/>
                      </a:pPr>
                      <a:r>
                        <a:rPr lang="en-US" sz="2799" u="none" cap="none" strike="noStrike">
                          <a:solidFill>
                            <a:srgbClr val="FFFFFF"/>
                          </a:solidFill>
                          <a:latin typeface="Arial"/>
                          <a:ea typeface="Arial"/>
                          <a:cs typeface="Arial"/>
                          <a:sym typeface="Arial"/>
                        </a:rPr>
                        <a:t>1</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4"/>
                        </a:lnSpc>
                        <a:spcBef>
                          <a:spcPts val="0"/>
                        </a:spcBef>
                        <a:spcAft>
                          <a:spcPts val="0"/>
                        </a:spcAft>
                        <a:buNone/>
                      </a:pPr>
                      <a:r>
                        <a:rPr lang="en-US" sz="2799" u="none" cap="none" strike="noStrike">
                          <a:solidFill>
                            <a:srgbClr val="FFFFFF"/>
                          </a:solidFill>
                          <a:latin typeface="Arial"/>
                          <a:ea typeface="Arial"/>
                          <a:cs typeface="Arial"/>
                          <a:sym typeface="Arial"/>
                        </a:rPr>
                        <a:t>0.0156</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r>
              <a:tr h="976975">
                <a:tc>
                  <a:txBody>
                    <a:bodyPr/>
                    <a:lstStyle/>
                    <a:p>
                      <a:pPr indent="0" lvl="0" marL="0" marR="0" rtl="0" algn="ctr">
                        <a:lnSpc>
                          <a:spcPct val="140014"/>
                        </a:lnSpc>
                        <a:spcBef>
                          <a:spcPts val="0"/>
                        </a:spcBef>
                        <a:spcAft>
                          <a:spcPts val="0"/>
                        </a:spcAft>
                        <a:buNone/>
                      </a:pPr>
                      <a:r>
                        <a:rPr lang="en-US" sz="2799" u="none" cap="none" strike="noStrike">
                          <a:solidFill>
                            <a:srgbClr val="FFFFFF"/>
                          </a:solidFill>
                          <a:latin typeface="Arial"/>
                          <a:ea typeface="Arial"/>
                          <a:cs typeface="Arial"/>
                          <a:sym typeface="Arial"/>
                        </a:rPr>
                        <a:t>11/27/2020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4"/>
                        </a:lnSpc>
                        <a:spcBef>
                          <a:spcPts val="0"/>
                        </a:spcBef>
                        <a:spcAft>
                          <a:spcPts val="0"/>
                        </a:spcAft>
                        <a:buNone/>
                      </a:pPr>
                      <a:r>
                        <a:rPr lang="en-US" sz="2799" u="none" cap="none" strike="noStrike">
                          <a:solidFill>
                            <a:srgbClr val="FFFFFF"/>
                          </a:solidFill>
                          <a:latin typeface="Arial"/>
                          <a:ea typeface="Arial"/>
                          <a:cs typeface="Arial"/>
                          <a:sym typeface="Arial"/>
                        </a:rPr>
                        <a:t>1</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4"/>
                        </a:lnSpc>
                        <a:spcBef>
                          <a:spcPts val="0"/>
                        </a:spcBef>
                        <a:spcAft>
                          <a:spcPts val="0"/>
                        </a:spcAft>
                        <a:buNone/>
                      </a:pPr>
                      <a:r>
                        <a:rPr lang="en-US" sz="2799" u="none" cap="none" strike="noStrike">
                          <a:solidFill>
                            <a:srgbClr val="FFFFFF"/>
                          </a:solidFill>
                          <a:latin typeface="Arial"/>
                          <a:ea typeface="Arial"/>
                          <a:cs typeface="Arial"/>
                          <a:sym typeface="Arial"/>
                        </a:rPr>
                        <a:t>0.0289</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r>
              <a:tr h="976975">
                <a:tc>
                  <a:txBody>
                    <a:bodyPr/>
                    <a:lstStyle/>
                    <a:p>
                      <a:pPr indent="0" lvl="0" marL="0" marR="0" rtl="0" algn="ctr">
                        <a:lnSpc>
                          <a:spcPct val="140014"/>
                        </a:lnSpc>
                        <a:spcBef>
                          <a:spcPts val="0"/>
                        </a:spcBef>
                        <a:spcAft>
                          <a:spcPts val="0"/>
                        </a:spcAft>
                        <a:buNone/>
                      </a:pPr>
                      <a:r>
                        <a:rPr lang="en-US" sz="2799" u="none" cap="none" strike="noStrike">
                          <a:solidFill>
                            <a:srgbClr val="FFFFFF"/>
                          </a:solidFill>
                          <a:latin typeface="Arial"/>
                          <a:ea typeface="Arial"/>
                          <a:cs typeface="Arial"/>
                          <a:sym typeface="Arial"/>
                        </a:rPr>
                        <a:t>11/28/2020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4"/>
                        </a:lnSpc>
                        <a:spcBef>
                          <a:spcPts val="0"/>
                        </a:spcBef>
                        <a:spcAft>
                          <a:spcPts val="0"/>
                        </a:spcAft>
                        <a:buNone/>
                      </a:pPr>
                      <a:r>
                        <a:rPr lang="en-US" sz="2799" u="none" cap="none" strike="noStrike">
                          <a:solidFill>
                            <a:srgbClr val="FFFFFF"/>
                          </a:solidFill>
                          <a:latin typeface="Arial"/>
                          <a:ea typeface="Arial"/>
                          <a:cs typeface="Arial"/>
                          <a:sym typeface="Arial"/>
                        </a:rPr>
                        <a:t>2</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4"/>
                        </a:lnSpc>
                        <a:spcBef>
                          <a:spcPts val="0"/>
                        </a:spcBef>
                        <a:spcAft>
                          <a:spcPts val="0"/>
                        </a:spcAft>
                        <a:buNone/>
                      </a:pPr>
                      <a:r>
                        <a:rPr lang="en-US" sz="2799" u="none" cap="none" strike="noStrike">
                          <a:solidFill>
                            <a:srgbClr val="FFFFFF"/>
                          </a:solidFill>
                          <a:latin typeface="Arial"/>
                          <a:ea typeface="Arial"/>
                          <a:cs typeface="Arial"/>
                          <a:sym typeface="Arial"/>
                        </a:rPr>
                        <a:t>0.0092</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r>
              <a:tr h="976975">
                <a:tc>
                  <a:txBody>
                    <a:bodyPr/>
                    <a:lstStyle/>
                    <a:p>
                      <a:pPr indent="0" lvl="0" marL="0" marR="0" rtl="0" algn="ctr">
                        <a:lnSpc>
                          <a:spcPct val="140014"/>
                        </a:lnSpc>
                        <a:spcBef>
                          <a:spcPts val="0"/>
                        </a:spcBef>
                        <a:spcAft>
                          <a:spcPts val="0"/>
                        </a:spcAft>
                        <a:buNone/>
                      </a:pPr>
                      <a:r>
                        <a:rPr lang="en-US" sz="2799" u="none" cap="none" strike="noStrike">
                          <a:solidFill>
                            <a:srgbClr val="FFFFFF"/>
                          </a:solidFill>
                          <a:latin typeface="Arial"/>
                          <a:ea typeface="Arial"/>
                          <a:cs typeface="Arial"/>
                          <a:sym typeface="Arial"/>
                        </a:rPr>
                        <a:t>11/29/2020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4"/>
                        </a:lnSpc>
                        <a:spcBef>
                          <a:spcPts val="0"/>
                        </a:spcBef>
                        <a:spcAft>
                          <a:spcPts val="0"/>
                        </a:spcAft>
                        <a:buNone/>
                      </a:pPr>
                      <a:r>
                        <a:rPr lang="en-US" sz="2799" u="none" cap="none" strike="noStrike">
                          <a:solidFill>
                            <a:srgbClr val="FFFFFF"/>
                          </a:solidFill>
                          <a:latin typeface="Arial"/>
                          <a:ea typeface="Arial"/>
                          <a:cs typeface="Arial"/>
                          <a:sym typeface="Arial"/>
                        </a:rPr>
                        <a:t>1</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4"/>
                        </a:lnSpc>
                        <a:spcBef>
                          <a:spcPts val="0"/>
                        </a:spcBef>
                        <a:spcAft>
                          <a:spcPts val="0"/>
                        </a:spcAft>
                        <a:buNone/>
                      </a:pPr>
                      <a:r>
                        <a:rPr lang="en-US" sz="2799" u="none" cap="none" strike="noStrike">
                          <a:solidFill>
                            <a:srgbClr val="FFFFFF"/>
                          </a:solidFill>
                          <a:latin typeface="Arial"/>
                          <a:ea typeface="Arial"/>
                          <a:cs typeface="Arial"/>
                          <a:sym typeface="Arial"/>
                        </a:rPr>
                        <a:t>0.0056</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r>
              <a:tr h="976975">
                <a:tc>
                  <a:txBody>
                    <a:bodyPr/>
                    <a:lstStyle/>
                    <a:p>
                      <a:pPr indent="0" lvl="0" marL="0" marR="0" rtl="0" algn="ctr">
                        <a:lnSpc>
                          <a:spcPct val="140014"/>
                        </a:lnSpc>
                        <a:spcBef>
                          <a:spcPts val="0"/>
                        </a:spcBef>
                        <a:spcAft>
                          <a:spcPts val="0"/>
                        </a:spcAft>
                        <a:buNone/>
                      </a:pPr>
                      <a:r>
                        <a:rPr lang="en-US" sz="2799" u="none" cap="none" strike="noStrike">
                          <a:solidFill>
                            <a:srgbClr val="FFFFFF"/>
                          </a:solidFill>
                          <a:latin typeface="Arial"/>
                          <a:ea typeface="Arial"/>
                          <a:cs typeface="Arial"/>
                          <a:sym typeface="Arial"/>
                        </a:rPr>
                        <a:t>11/30/2020</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4"/>
                        </a:lnSpc>
                        <a:spcBef>
                          <a:spcPts val="0"/>
                        </a:spcBef>
                        <a:spcAft>
                          <a:spcPts val="0"/>
                        </a:spcAft>
                        <a:buNone/>
                      </a:pPr>
                      <a:r>
                        <a:rPr lang="en-US" sz="2799" u="none" cap="none" strike="noStrike">
                          <a:solidFill>
                            <a:srgbClr val="FFFFFF"/>
                          </a:solidFill>
                          <a:latin typeface="Arial"/>
                          <a:ea typeface="Arial"/>
                          <a:cs typeface="Arial"/>
                          <a:sym typeface="Arial"/>
                        </a:rPr>
                        <a:t>2</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c>
                  <a:txBody>
                    <a:bodyPr/>
                    <a:lstStyle/>
                    <a:p>
                      <a:pPr indent="0" lvl="0" marL="0" marR="0" rtl="0" algn="ctr">
                        <a:lnSpc>
                          <a:spcPct val="140014"/>
                        </a:lnSpc>
                        <a:spcBef>
                          <a:spcPts val="0"/>
                        </a:spcBef>
                        <a:spcAft>
                          <a:spcPts val="0"/>
                        </a:spcAft>
                        <a:buNone/>
                      </a:pPr>
                      <a:r>
                        <a:rPr lang="en-US" sz="2799" u="none" cap="none" strike="noStrike">
                          <a:solidFill>
                            <a:srgbClr val="FFFFFF"/>
                          </a:solidFill>
                          <a:latin typeface="Arial"/>
                          <a:ea typeface="Arial"/>
                          <a:cs typeface="Arial"/>
                          <a:sym typeface="Arial"/>
                        </a:rPr>
                        <a:t>0.0111</a:t>
                      </a:r>
                      <a:endParaRPr sz="1100" u="none" cap="none" strike="noStrike"/>
                    </a:p>
                  </a:txBody>
                  <a:tcPr marT="190500" marB="190500" marR="190500" marL="190500" anchor="ctr">
                    <a:lnL cap="flat" cmpd="sng" w="38100">
                      <a:solidFill>
                        <a:srgbClr val="FFD699"/>
                      </a:solidFill>
                      <a:prstDash val="solid"/>
                      <a:round/>
                      <a:headEnd len="sm" w="sm" type="none"/>
                      <a:tailEnd len="sm" w="sm" type="none"/>
                    </a:lnL>
                    <a:lnR cap="flat" cmpd="sng" w="38100">
                      <a:solidFill>
                        <a:srgbClr val="FFD699"/>
                      </a:solidFill>
                      <a:prstDash val="solid"/>
                      <a:round/>
                      <a:headEnd len="sm" w="sm" type="none"/>
                      <a:tailEnd len="sm" w="sm" type="none"/>
                    </a:lnR>
                    <a:lnT cap="flat" cmpd="sng" w="38100">
                      <a:solidFill>
                        <a:srgbClr val="FFD699"/>
                      </a:solidFill>
                      <a:prstDash val="solid"/>
                      <a:round/>
                      <a:headEnd len="sm" w="sm" type="none"/>
                      <a:tailEnd len="sm" w="sm" type="none"/>
                    </a:lnT>
                    <a:lnB cap="flat" cmpd="sng" w="38100">
                      <a:solidFill>
                        <a:srgbClr val="FFD699"/>
                      </a:solidFill>
                      <a:prstDash val="solid"/>
                      <a:round/>
                      <a:headEnd len="sm" w="sm" type="none"/>
                      <a:tailEnd len="sm" w="sm" type="none"/>
                    </a:lnB>
                  </a:tcPr>
                </a:tc>
              </a:tr>
            </a:tbl>
          </a:graphicData>
        </a:graphic>
      </p:graphicFrame>
      <p:sp>
        <p:nvSpPr>
          <p:cNvPr id="175" name="Google Shape;175;p8"/>
          <p:cNvSpPr txBox="1"/>
          <p:nvPr/>
        </p:nvSpPr>
        <p:spPr>
          <a:xfrm>
            <a:off x="3422550" y="1585492"/>
            <a:ext cx="11442900" cy="100965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6600" u="none" cap="none" strike="noStrike">
                <a:solidFill>
                  <a:srgbClr val="FFFFFF"/>
                </a:solidFill>
                <a:latin typeface="Arial"/>
                <a:ea typeface="Arial"/>
                <a:cs typeface="Arial"/>
                <a:sym typeface="Arial"/>
              </a:rPr>
              <a:t>RESLUT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5"/>
        </a:solidFill>
      </p:bgPr>
    </p:bg>
    <p:spTree>
      <p:nvGrpSpPr>
        <p:cNvPr id="179" name="Shape 179"/>
        <p:cNvGrpSpPr/>
        <p:nvPr/>
      </p:nvGrpSpPr>
      <p:grpSpPr>
        <a:xfrm>
          <a:off x="0" y="0"/>
          <a:ext cx="0" cy="0"/>
          <a:chOff x="0" y="0"/>
          <a:chExt cx="0" cy="0"/>
        </a:xfrm>
      </p:grpSpPr>
      <p:sp>
        <p:nvSpPr>
          <p:cNvPr id="180" name="Google Shape;180;p9"/>
          <p:cNvSpPr/>
          <p:nvPr/>
        </p:nvSpPr>
        <p:spPr>
          <a:xfrm rot="5015114">
            <a:off x="9646912" y="1683969"/>
            <a:ext cx="15802157" cy="9423832"/>
          </a:xfrm>
          <a:custGeom>
            <a:rect b="b" l="l" r="r" t="t"/>
            <a:pathLst>
              <a:path extrusionOk="0" h="9423832" w="15802157">
                <a:moveTo>
                  <a:pt x="0" y="0"/>
                </a:moveTo>
                <a:lnTo>
                  <a:pt x="15802157" y="0"/>
                </a:lnTo>
                <a:lnTo>
                  <a:pt x="15802157" y="9423832"/>
                </a:lnTo>
                <a:lnTo>
                  <a:pt x="0" y="9423832"/>
                </a:lnTo>
                <a:lnTo>
                  <a:pt x="0" y="0"/>
                </a:lnTo>
                <a:close/>
              </a:path>
            </a:pathLst>
          </a:custGeom>
          <a:blipFill rotWithShape="1">
            <a:blip r:embed="rId3">
              <a:alphaModFix/>
            </a:blip>
            <a:stretch>
              <a:fillRect b="0" l="0" r="0" t="0"/>
            </a:stretch>
          </a:blipFill>
          <a:ln>
            <a:noFill/>
          </a:ln>
        </p:spPr>
      </p:sp>
      <p:grpSp>
        <p:nvGrpSpPr>
          <p:cNvPr id="181" name="Google Shape;181;p9"/>
          <p:cNvGrpSpPr/>
          <p:nvPr/>
        </p:nvGrpSpPr>
        <p:grpSpPr>
          <a:xfrm>
            <a:off x="1104548" y="920204"/>
            <a:ext cx="15433919" cy="8386981"/>
            <a:chOff x="0" y="-28575"/>
            <a:chExt cx="4064900" cy="2208917"/>
          </a:xfrm>
        </p:grpSpPr>
        <p:sp>
          <p:nvSpPr>
            <p:cNvPr id="182" name="Google Shape;182;p9"/>
            <p:cNvSpPr/>
            <p:nvPr/>
          </p:nvSpPr>
          <p:spPr>
            <a:xfrm>
              <a:off x="0" y="0"/>
              <a:ext cx="4064900" cy="2180342"/>
            </a:xfrm>
            <a:custGeom>
              <a:rect b="b" l="l" r="r" t="t"/>
              <a:pathLst>
                <a:path extrusionOk="0" h="2180342" w="4064900">
                  <a:moveTo>
                    <a:pt x="0" y="0"/>
                  </a:moveTo>
                  <a:lnTo>
                    <a:pt x="4064900" y="0"/>
                  </a:lnTo>
                  <a:lnTo>
                    <a:pt x="4064900" y="2180342"/>
                  </a:lnTo>
                  <a:lnTo>
                    <a:pt x="0" y="2180342"/>
                  </a:lnTo>
                  <a:close/>
                </a:path>
              </a:pathLst>
            </a:custGeom>
            <a:solidFill>
              <a:srgbClr val="F5F5F5"/>
            </a:solidFill>
            <a:ln cap="sq" cmpd="sng" w="38100">
              <a:solidFill>
                <a:srgbClr val="202354"/>
              </a:solidFill>
              <a:prstDash val="solid"/>
              <a:miter lim="8000"/>
              <a:headEnd len="sm" w="sm" type="none"/>
              <a:tailEnd len="sm" w="sm" type="none"/>
            </a:ln>
          </p:spPr>
        </p:sp>
        <p:sp>
          <p:nvSpPr>
            <p:cNvPr id="183" name="Google Shape;183;p9"/>
            <p:cNvSpPr txBox="1"/>
            <p:nvPr/>
          </p:nvSpPr>
          <p:spPr>
            <a:xfrm>
              <a:off x="0" y="-28575"/>
              <a:ext cx="4064900" cy="2208917"/>
            </a:xfrm>
            <a:prstGeom prst="rect">
              <a:avLst/>
            </a:prstGeom>
            <a:noFill/>
            <a:ln>
              <a:noFill/>
            </a:ln>
          </p:spPr>
          <p:txBody>
            <a:bodyPr anchorCtr="0" anchor="ctr" bIns="50800" lIns="50800" spcFirstLastPara="1" rIns="50800" wrap="square" tIns="50800">
              <a:noAutofit/>
            </a:bodyPr>
            <a:lstStyle/>
            <a:p>
              <a:pPr indent="0" lvl="0" marL="0" marR="0" rtl="0" algn="ctr">
                <a:lnSpc>
                  <a:spcPct val="103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84" name="Google Shape;184;p9"/>
          <p:cNvSpPr txBox="1"/>
          <p:nvPr/>
        </p:nvSpPr>
        <p:spPr>
          <a:xfrm>
            <a:off x="1562949" y="2816984"/>
            <a:ext cx="7397240" cy="746474"/>
          </a:xfrm>
          <a:prstGeom prst="rect">
            <a:avLst/>
          </a:prstGeom>
          <a:noFill/>
          <a:ln>
            <a:noFill/>
          </a:ln>
        </p:spPr>
        <p:txBody>
          <a:bodyPr anchorCtr="0" anchor="t" bIns="0" lIns="0" spcFirstLastPara="1" rIns="0" wrap="square" tIns="0">
            <a:spAutoFit/>
          </a:bodyPr>
          <a:lstStyle/>
          <a:p>
            <a:pPr indent="0" lvl="0" marL="0" marR="0" rtl="0" algn="just">
              <a:lnSpc>
                <a:spcPct val="109993"/>
              </a:lnSpc>
              <a:spcBef>
                <a:spcPts val="0"/>
              </a:spcBef>
              <a:spcAft>
                <a:spcPts val="0"/>
              </a:spcAft>
              <a:buNone/>
            </a:pPr>
            <a:r>
              <a:rPr b="0" i="0" lang="en-US" sz="4363" u="none" cap="none" strike="noStrike">
                <a:solidFill>
                  <a:srgbClr val="000000"/>
                </a:solidFill>
                <a:latin typeface="Arial"/>
                <a:ea typeface="Arial"/>
                <a:cs typeface="Arial"/>
                <a:sym typeface="Arial"/>
              </a:rPr>
              <a:t>JOB DATA ANALYTICS</a:t>
            </a:r>
            <a:endParaRPr/>
          </a:p>
        </p:txBody>
      </p:sp>
      <p:sp>
        <p:nvSpPr>
          <p:cNvPr id="185" name="Google Shape;185;p9"/>
          <p:cNvSpPr txBox="1"/>
          <p:nvPr/>
        </p:nvSpPr>
        <p:spPr>
          <a:xfrm>
            <a:off x="2938303" y="4104551"/>
            <a:ext cx="12099756" cy="5568706"/>
          </a:xfrm>
          <a:prstGeom prst="rect">
            <a:avLst/>
          </a:prstGeom>
          <a:noFill/>
          <a:ln>
            <a:noFill/>
          </a:ln>
        </p:spPr>
        <p:txBody>
          <a:bodyPr anchorCtr="0" anchor="t" bIns="0" lIns="0" spcFirstLastPara="1" rIns="0" wrap="square" tIns="0">
            <a:spAutoFit/>
          </a:bodyPr>
          <a:lstStyle/>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select a.ds, a.no_of_jobs_reviewed, </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avg(no_of_jobs_reviewed) over(order by ds rows between 0 preceding and current row) as daily_average,</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avg(no_of_jobs_reviewed) over(order by ds rows between 1 preceding and current row) as rolling_average_1,</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avg(no_of_jobs_reviewed) over(order by ds rows between 6 preceding and current row) as rolling_average_7</a:t>
            </a:r>
            <a:endParaRPr/>
          </a:p>
          <a:p>
            <a:pPr indent="0" lvl="0" marL="0" marR="0" rtl="0" algn="l">
              <a:lnSpc>
                <a:spcPct val="147040"/>
              </a:lnSpc>
              <a:spcBef>
                <a:spcPts val="0"/>
              </a:spcBef>
              <a:spcAft>
                <a:spcPts val="0"/>
              </a:spcAft>
              <a:buNone/>
            </a:pPr>
            <a:r>
              <a:rPr b="0" i="0" lang="en-US" sz="2821" u="none" cap="none" strike="noStrike">
                <a:solidFill>
                  <a:srgbClr val="000000"/>
                </a:solidFill>
                <a:latin typeface="Arial"/>
                <a:ea typeface="Arial"/>
                <a:cs typeface="Arial"/>
                <a:sym typeface="Arial"/>
              </a:rPr>
              <a:t>from (Select ds, count(event) as no_of_jobs_reviewed from job_data1 group by ds order by ds) as a</a:t>
            </a:r>
            <a:endParaRPr/>
          </a:p>
          <a:p>
            <a:pPr indent="0" lvl="0" marL="0" marR="0" rtl="0" algn="l">
              <a:lnSpc>
                <a:spcPct val="147040"/>
              </a:lnSpc>
              <a:spcBef>
                <a:spcPts val="0"/>
              </a:spcBef>
              <a:spcAft>
                <a:spcPts val="0"/>
              </a:spcAft>
              <a:buNone/>
            </a:pPr>
            <a:r>
              <a:t/>
            </a:r>
            <a:endParaRPr b="0" i="0" sz="2821" u="none" cap="none" strike="noStrike">
              <a:solidFill>
                <a:srgbClr val="000000"/>
              </a:solidFill>
              <a:latin typeface="Arial"/>
              <a:ea typeface="Arial"/>
              <a:cs typeface="Arial"/>
              <a:sym typeface="Arial"/>
            </a:endParaRPr>
          </a:p>
          <a:p>
            <a:pPr indent="0" lvl="0" marL="0" marR="0" rtl="0" algn="l">
              <a:lnSpc>
                <a:spcPct val="94930"/>
              </a:lnSpc>
              <a:spcBef>
                <a:spcPts val="0"/>
              </a:spcBef>
              <a:spcAft>
                <a:spcPts val="0"/>
              </a:spcAft>
              <a:buNone/>
            </a:pPr>
            <a:r>
              <a:t/>
            </a:r>
            <a:endParaRPr b="0" i="0" sz="2821" u="none" cap="none" strike="noStrike">
              <a:solidFill>
                <a:srgbClr val="000000"/>
              </a:solidFill>
              <a:latin typeface="Arial"/>
              <a:ea typeface="Arial"/>
              <a:cs typeface="Arial"/>
              <a:sym typeface="Arial"/>
            </a:endParaRPr>
          </a:p>
        </p:txBody>
      </p:sp>
      <p:sp>
        <p:nvSpPr>
          <p:cNvPr id="186" name="Google Shape;186;p9"/>
          <p:cNvSpPr/>
          <p:nvPr/>
        </p:nvSpPr>
        <p:spPr>
          <a:xfrm>
            <a:off x="8375445" y="1798912"/>
            <a:ext cx="370511" cy="388188"/>
          </a:xfrm>
          <a:custGeom>
            <a:rect b="b" l="l" r="r" t="t"/>
            <a:pathLst>
              <a:path extrusionOk="0"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9"/>
          <p:cNvSpPr txBox="1"/>
          <p:nvPr/>
        </p:nvSpPr>
        <p:spPr>
          <a:xfrm>
            <a:off x="8960189" y="1782452"/>
            <a:ext cx="5260448" cy="480060"/>
          </a:xfrm>
          <a:prstGeom prst="rect">
            <a:avLst/>
          </a:prstGeom>
          <a:noFill/>
          <a:ln>
            <a:noFill/>
          </a:ln>
        </p:spPr>
        <p:txBody>
          <a:bodyPr anchorCtr="0" anchor="t" bIns="0" lIns="0" spcFirstLastPara="1" rIns="0" wrap="square" tIns="0">
            <a:spAutoFit/>
          </a:bodyPr>
          <a:lstStyle/>
          <a:p>
            <a:pPr indent="0" lvl="0" marL="0" marR="0" rtl="0" algn="just">
              <a:lnSpc>
                <a:spcPct val="110000"/>
              </a:lnSpc>
              <a:spcBef>
                <a:spcPts val="0"/>
              </a:spcBef>
              <a:spcAft>
                <a:spcPts val="0"/>
              </a:spcAft>
              <a:buNone/>
            </a:pPr>
            <a:r>
              <a:rPr b="0" i="0" lang="en-US" sz="3300" u="none" cap="none" strike="noStrike">
                <a:solidFill>
                  <a:srgbClr val="000000"/>
                </a:solidFill>
                <a:latin typeface="Arial"/>
                <a:ea typeface="Arial"/>
                <a:cs typeface="Arial"/>
                <a:sym typeface="Arial"/>
              </a:rPr>
              <a:t>Objective 2</a:t>
            </a:r>
            <a:endParaRPr/>
          </a:p>
        </p:txBody>
      </p:sp>
      <p:sp>
        <p:nvSpPr>
          <p:cNvPr id="188" name="Google Shape;188;p9"/>
          <p:cNvSpPr txBox="1"/>
          <p:nvPr/>
        </p:nvSpPr>
        <p:spPr>
          <a:xfrm>
            <a:off x="9050049" y="2424684"/>
            <a:ext cx="7022611" cy="800862"/>
          </a:xfrm>
          <a:prstGeom prst="rect">
            <a:avLst/>
          </a:prstGeom>
          <a:noFill/>
          <a:ln>
            <a:noFill/>
          </a:ln>
        </p:spPr>
        <p:txBody>
          <a:bodyPr anchorCtr="0" anchor="t" bIns="0" lIns="0" spcFirstLastPara="1" rIns="0" wrap="square" tIns="0">
            <a:spAutoFit/>
          </a:bodyPr>
          <a:lstStyle/>
          <a:p>
            <a:pPr indent="0" lvl="0" marL="0" marR="0" rtl="0" algn="l">
              <a:lnSpc>
                <a:spcPct val="147021"/>
              </a:lnSpc>
              <a:spcBef>
                <a:spcPts val="0"/>
              </a:spcBef>
              <a:spcAft>
                <a:spcPts val="0"/>
              </a:spcAft>
              <a:buNone/>
            </a:pPr>
            <a:r>
              <a:rPr b="0" i="0" lang="en-US" sz="2199" u="none" cap="none" strike="noStrike">
                <a:solidFill>
                  <a:srgbClr val="000000"/>
                </a:solidFill>
                <a:latin typeface="Arial"/>
                <a:ea typeface="Arial"/>
                <a:cs typeface="Arial"/>
                <a:sym typeface="Arial"/>
              </a:rPr>
              <a:t>Calculate the 7-day rolling average of throughput (number of events per second)</a:t>
            </a:r>
            <a:endParaRPr/>
          </a:p>
        </p:txBody>
      </p:sp>
      <p:sp>
        <p:nvSpPr>
          <p:cNvPr id="189" name="Google Shape;189;p9"/>
          <p:cNvSpPr txBox="1"/>
          <p:nvPr/>
        </p:nvSpPr>
        <p:spPr>
          <a:xfrm>
            <a:off x="2938303" y="2013432"/>
            <a:ext cx="4970713" cy="711199"/>
          </a:xfrm>
          <a:prstGeom prst="rect">
            <a:avLst/>
          </a:prstGeom>
          <a:noFill/>
          <a:ln>
            <a:noFill/>
          </a:ln>
        </p:spPr>
        <p:txBody>
          <a:bodyPr anchorCtr="0" anchor="t" bIns="0" lIns="0" spcFirstLastPara="1" rIns="0" wrap="square" tIns="0">
            <a:spAutoFit/>
          </a:bodyPr>
          <a:lstStyle/>
          <a:p>
            <a:pPr indent="0" lvl="0" marL="0" marR="0" rtl="0" algn="l">
              <a:lnSpc>
                <a:spcPct val="110002"/>
              </a:lnSpc>
              <a:spcBef>
                <a:spcPts val="0"/>
              </a:spcBef>
              <a:spcAft>
                <a:spcPts val="0"/>
              </a:spcAft>
              <a:buNone/>
            </a:pPr>
            <a:r>
              <a:rPr b="0" i="0" lang="en-US" sz="4999" u="none" cap="none" strike="noStrike">
                <a:solidFill>
                  <a:srgbClr val="000000"/>
                </a:solidFill>
                <a:latin typeface="Arial"/>
                <a:ea typeface="Arial"/>
                <a:cs typeface="Arial"/>
                <a:sym typeface="Arial"/>
              </a:rPr>
              <a:t>Case Study 1</a:t>
            </a:r>
            <a:endParaRPr/>
          </a:p>
        </p:txBody>
      </p:sp>
      <p:cxnSp>
        <p:nvCxnSpPr>
          <p:cNvPr id="190" name="Google Shape;190;p9"/>
          <p:cNvCxnSpPr/>
          <p:nvPr/>
        </p:nvCxnSpPr>
        <p:spPr>
          <a:xfrm rot="10800000">
            <a:off x="1381910" y="3601559"/>
            <a:ext cx="15156557" cy="0"/>
          </a:xfrm>
          <a:prstGeom prst="straightConnector1">
            <a:avLst/>
          </a:prstGeom>
          <a:noFill/>
          <a:ln cap="flat" cmpd="sng" w="76200">
            <a:solidFill>
              <a:srgbClr val="C23A97"/>
            </a:solidFill>
            <a:prstDash val="solid"/>
            <a:round/>
            <a:headEnd len="sm" w="sm" type="none"/>
            <a:tailEnd len="sm" w="sm" type="non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